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notesMasterIdLst>
    <p:notesMasterId r:id="rId46"/>
  </p:notesMasterIdLst>
  <p:sldIdLst>
    <p:sldId id="256" r:id="rId2"/>
    <p:sldId id="257" r:id="rId3"/>
    <p:sldId id="265" r:id="rId4"/>
    <p:sldId id="386" r:id="rId5"/>
    <p:sldId id="387" r:id="rId6"/>
    <p:sldId id="388" r:id="rId7"/>
    <p:sldId id="389" r:id="rId8"/>
    <p:sldId id="390" r:id="rId9"/>
    <p:sldId id="391" r:id="rId10"/>
    <p:sldId id="392" r:id="rId11"/>
    <p:sldId id="385" r:id="rId12"/>
    <p:sldId id="384" r:id="rId13"/>
    <p:sldId id="259" r:id="rId14"/>
    <p:sldId id="260" r:id="rId15"/>
    <p:sldId id="263" r:id="rId16"/>
    <p:sldId id="262" r:id="rId17"/>
    <p:sldId id="264" r:id="rId18"/>
    <p:sldId id="261" r:id="rId19"/>
    <p:sldId id="284" r:id="rId20"/>
    <p:sldId id="285" r:id="rId21"/>
    <p:sldId id="277" r:id="rId22"/>
    <p:sldId id="290" r:id="rId23"/>
    <p:sldId id="278" r:id="rId24"/>
    <p:sldId id="267" r:id="rId25"/>
    <p:sldId id="289" r:id="rId26"/>
    <p:sldId id="270" r:id="rId27"/>
    <p:sldId id="288" r:id="rId28"/>
    <p:sldId id="269" r:id="rId29"/>
    <p:sldId id="286" r:id="rId30"/>
    <p:sldId id="268" r:id="rId31"/>
    <p:sldId id="272" r:id="rId32"/>
    <p:sldId id="271" r:id="rId33"/>
    <p:sldId id="287" r:id="rId34"/>
    <p:sldId id="273" r:id="rId35"/>
    <p:sldId id="274" r:id="rId36"/>
    <p:sldId id="275" r:id="rId37"/>
    <p:sldId id="276" r:id="rId38"/>
    <p:sldId id="291" r:id="rId39"/>
    <p:sldId id="279" r:id="rId40"/>
    <p:sldId id="281" r:id="rId41"/>
    <p:sldId id="282" r:id="rId42"/>
    <p:sldId id="393" r:id="rId43"/>
    <p:sldId id="394" r:id="rId44"/>
    <p:sldId id="39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535" autoAdjust="0"/>
  </p:normalViewPr>
  <p:slideViewPr>
    <p:cSldViewPr>
      <p:cViewPr varScale="1">
        <p:scale>
          <a:sx n="73" d="100"/>
          <a:sy n="73" d="100"/>
        </p:scale>
        <p:origin x="141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F67188-F64D-4D01-94F9-B0DE5CAE8607}" type="datetimeFigureOut">
              <a:rPr lang="en-US" smtClean="0"/>
              <a:t>10/8/2018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1A2B9E-44B1-467C-BF2E-AC1448982253}" type="slidenum">
              <a:rPr lang="en-US" smtClean="0"/>
              <a:t>‹#›</a:t>
            </a:fld>
            <a:endParaRPr lang="en-US"/>
          </a:p>
        </p:txBody>
      </p:sp>
    </p:spTree>
    <p:extLst>
      <p:ext uri="{BB962C8B-B14F-4D97-AF65-F5344CB8AC3E}">
        <p14:creationId xmlns:p14="http://schemas.microsoft.com/office/powerpoint/2010/main" val="877154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1A2B9E-44B1-467C-BF2E-AC1448982253}" type="slidenum">
              <a:rPr lang="en-US" smtClean="0"/>
              <a:t>1</a:t>
            </a:fld>
            <a:endParaRPr lang="en-US"/>
          </a:p>
        </p:txBody>
      </p:sp>
    </p:spTree>
    <p:extLst>
      <p:ext uri="{BB962C8B-B14F-4D97-AF65-F5344CB8AC3E}">
        <p14:creationId xmlns:p14="http://schemas.microsoft.com/office/powerpoint/2010/main" val="235879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digital mesh and smart machines require intense computing architecture demands to make them viable for organizations.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"Systems built on GPUs and FPGAs will function more like human brains that are particularly suited to be applied to deep learning and other pattern-matching algorithms that smart machines use," said Mr. </a:t>
            </a:r>
            <a:r>
              <a:rPr lang="en-US" sz="1200" b="0" i="0" kern="1200" dirty="0" err="1">
                <a:solidFill>
                  <a:schemeClr val="tx1"/>
                </a:solidFill>
                <a:effectLst/>
                <a:latin typeface="+mn-lt"/>
                <a:ea typeface="+mn-ea"/>
                <a:cs typeface="+mn-cs"/>
              </a:rPr>
              <a:t>Cearley</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C1A2B9E-44B1-467C-BF2E-AC1448982253}" type="slidenum">
              <a:rPr lang="en-US" smtClean="0"/>
              <a:t>35</a:t>
            </a:fld>
            <a:endParaRPr lang="en-US"/>
          </a:p>
        </p:txBody>
      </p:sp>
    </p:spTree>
    <p:extLst>
      <p:ext uri="{BB962C8B-B14F-4D97-AF65-F5344CB8AC3E}">
        <p14:creationId xmlns:p14="http://schemas.microsoft.com/office/powerpoint/2010/main" val="2776151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mesh app and service architecture are what enable delivery of apps and services to the flexible and dynamic environment of the digital mesh. This architecture will serve users’ requirements as they vary over time. It brings together the many information sources, devices, apps, services and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into a flexible architecture in which apps extend across multiple endpoint devices and can coordinate with one another to produce a continuous digital experience.</a:t>
            </a:r>
            <a:endParaRPr lang="en-US" dirty="0"/>
          </a:p>
        </p:txBody>
      </p:sp>
      <p:sp>
        <p:nvSpPr>
          <p:cNvPr id="4" name="Slide Number Placeholder 3"/>
          <p:cNvSpPr>
            <a:spLocks noGrp="1"/>
          </p:cNvSpPr>
          <p:nvPr>
            <p:ph type="sldNum" sz="quarter" idx="10"/>
          </p:nvPr>
        </p:nvSpPr>
        <p:spPr/>
        <p:txBody>
          <a:bodyPr/>
          <a:lstStyle/>
          <a:p>
            <a:fld id="{8C1A2B9E-44B1-467C-BF2E-AC1448982253}" type="slidenum">
              <a:rPr lang="en-US" smtClean="0"/>
              <a:t>36</a:t>
            </a:fld>
            <a:endParaRPr lang="en-US"/>
          </a:p>
        </p:txBody>
      </p:sp>
    </p:spTree>
    <p:extLst>
      <p:ext uri="{BB962C8B-B14F-4D97-AF65-F5344CB8AC3E}">
        <p14:creationId xmlns:p14="http://schemas.microsoft.com/office/powerpoint/2010/main" val="2776151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platforms exist behind the mesh app and service architecture. The technologies and standards in the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platform form a base set of capabilities for communicating, controlling, managing and securing endpoints in the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The platforms aggregate data from endpoints behind the scenes from an architectural and a technology standpoint to make the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a reality.</a:t>
            </a:r>
            <a:endParaRPr lang="en-US" dirty="0"/>
          </a:p>
        </p:txBody>
      </p:sp>
      <p:sp>
        <p:nvSpPr>
          <p:cNvPr id="4" name="Slide Number Placeholder 3"/>
          <p:cNvSpPr>
            <a:spLocks noGrp="1"/>
          </p:cNvSpPr>
          <p:nvPr>
            <p:ph type="sldNum" sz="quarter" idx="10"/>
          </p:nvPr>
        </p:nvSpPr>
        <p:spPr/>
        <p:txBody>
          <a:bodyPr/>
          <a:lstStyle/>
          <a:p>
            <a:fld id="{8C1A2B9E-44B1-467C-BF2E-AC1448982253}" type="slidenum">
              <a:rPr lang="en-US" smtClean="0"/>
              <a:t>37</a:t>
            </a:fld>
            <a:endParaRPr lang="en-US"/>
          </a:p>
        </p:txBody>
      </p:sp>
    </p:spTree>
    <p:extLst>
      <p:ext uri="{BB962C8B-B14F-4D97-AF65-F5344CB8AC3E}">
        <p14:creationId xmlns:p14="http://schemas.microsoft.com/office/powerpoint/2010/main" val="277615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1A2B9E-44B1-467C-BF2E-AC1448982253}" type="slidenum">
              <a:rPr lang="en-US" smtClean="0"/>
              <a:t>40</a:t>
            </a:fld>
            <a:endParaRPr lang="en-US"/>
          </a:p>
        </p:txBody>
      </p:sp>
    </p:spTree>
    <p:extLst>
      <p:ext uri="{BB962C8B-B14F-4D97-AF65-F5344CB8AC3E}">
        <p14:creationId xmlns:p14="http://schemas.microsoft.com/office/powerpoint/2010/main" val="1744125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1A2B9E-44B1-467C-BF2E-AC1448982253}" type="slidenum">
              <a:rPr lang="en-US" smtClean="0"/>
              <a:t>44</a:t>
            </a:fld>
            <a:endParaRPr lang="en-US"/>
          </a:p>
        </p:txBody>
      </p:sp>
    </p:spTree>
    <p:extLst>
      <p:ext uri="{BB962C8B-B14F-4D97-AF65-F5344CB8AC3E}">
        <p14:creationId xmlns:p14="http://schemas.microsoft.com/office/powerpoint/2010/main" val="2900364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itchFamily="2" charset="2"/>
              <a:buChar char="Ø"/>
            </a:pPr>
            <a:endParaRPr lang="en-US" sz="12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8C1A2B9E-44B1-467C-BF2E-AC1448982253}" type="slidenum">
              <a:rPr lang="en-US" smtClean="0"/>
              <a:t>24</a:t>
            </a:fld>
            <a:endParaRPr lang="en-US"/>
          </a:p>
        </p:txBody>
      </p:sp>
    </p:spTree>
    <p:extLst>
      <p:ext uri="{BB962C8B-B14F-4D97-AF65-F5344CB8AC3E}">
        <p14:creationId xmlns:p14="http://schemas.microsoft.com/office/powerpoint/2010/main" val="408895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itchFamily="2" charset="2"/>
              <a:buChar char="Ø"/>
            </a:pPr>
            <a:r>
              <a:rPr lang="en-US" sz="1200" dirty="0">
                <a:latin typeface="Arial" pitchFamily="34" charset="0"/>
                <a:cs typeface="Arial" pitchFamily="34" charset="0"/>
              </a:rPr>
              <a:t>Including mobile devices, wearable, consumer and home electronic devices, automotive devices and environmental devices — such as sensors in the Internet of Things (</a:t>
            </a:r>
            <a:r>
              <a:rPr lang="en-US" sz="1200" dirty="0" err="1">
                <a:latin typeface="Arial" pitchFamily="34" charset="0"/>
                <a:cs typeface="Arial" pitchFamily="34" charset="0"/>
              </a:rPr>
              <a:t>IoT</a:t>
            </a:r>
            <a:r>
              <a:rPr lang="en-US" sz="1200" dirty="0">
                <a:latin typeface="Arial" pitchFamily="34" charset="0"/>
                <a:cs typeface="Arial" pitchFamily="34" charset="0"/>
              </a:rPr>
              <a:t>).</a:t>
            </a:r>
          </a:p>
          <a:p>
            <a:pPr marL="285750" indent="-285750">
              <a:buFont typeface="Wingdings" pitchFamily="2" charset="2"/>
              <a:buChar char="Ø"/>
            </a:pPr>
            <a:r>
              <a:rPr lang="en-US" sz="1200" dirty="0">
                <a:latin typeface="Arial" pitchFamily="34" charset="0"/>
                <a:cs typeface="Arial" pitchFamily="34" charset="0"/>
              </a:rPr>
              <a:t>A variety of other trends have led to an increased number of sensors embedded in many technologies and devices that we use personally and professionally. They become smarter as they gather more data on our daily patterns.  </a:t>
            </a:r>
          </a:p>
        </p:txBody>
      </p:sp>
      <p:sp>
        <p:nvSpPr>
          <p:cNvPr id="4" name="Slide Number Placeholder 3"/>
          <p:cNvSpPr>
            <a:spLocks noGrp="1"/>
          </p:cNvSpPr>
          <p:nvPr>
            <p:ph type="sldNum" sz="quarter" idx="10"/>
          </p:nvPr>
        </p:nvSpPr>
        <p:spPr/>
        <p:txBody>
          <a:bodyPr/>
          <a:lstStyle/>
          <a:p>
            <a:fld id="{8C1A2B9E-44B1-467C-BF2E-AC1448982253}" type="slidenum">
              <a:rPr lang="en-US" smtClean="0"/>
              <a:t>25</a:t>
            </a:fld>
            <a:endParaRPr lang="en-US"/>
          </a:p>
        </p:txBody>
      </p:sp>
    </p:spTree>
    <p:extLst>
      <p:ext uri="{BB962C8B-B14F-4D97-AF65-F5344CB8AC3E}">
        <p14:creationId xmlns:p14="http://schemas.microsoft.com/office/powerpoint/2010/main" val="408895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of our digital interactions can become synchronized into a continuous and ambient digital experience that preserves our experience across traditional boundaries of devices, time and space. The experience blends physical, virtual and electronic environments, and uses real-time contextual information as the ambient environment changes or as the user moves from one place to another.</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8C1A2B9E-44B1-467C-BF2E-AC1448982253}" type="slidenum">
              <a:rPr lang="en-US" smtClean="0"/>
              <a:t>26</a:t>
            </a:fld>
            <a:endParaRPr lang="en-US"/>
          </a:p>
        </p:txBody>
      </p:sp>
    </p:spTree>
    <p:extLst>
      <p:ext uri="{BB962C8B-B14F-4D97-AF65-F5344CB8AC3E}">
        <p14:creationId xmlns:p14="http://schemas.microsoft.com/office/powerpoint/2010/main" val="4088953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8C1A2B9E-44B1-467C-BF2E-AC1448982253}" type="slidenum">
              <a:rPr lang="en-US" smtClean="0"/>
              <a:t>27</a:t>
            </a:fld>
            <a:endParaRPr lang="en-US"/>
          </a:p>
        </p:txBody>
      </p:sp>
    </p:spTree>
    <p:extLst>
      <p:ext uri="{BB962C8B-B14F-4D97-AF65-F5344CB8AC3E}">
        <p14:creationId xmlns:p14="http://schemas.microsoft.com/office/powerpoint/2010/main" val="408895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1A2B9E-44B1-467C-BF2E-AC1448982253}" type="slidenum">
              <a:rPr lang="en-US" smtClean="0"/>
              <a:t>28</a:t>
            </a:fld>
            <a:endParaRPr lang="en-US"/>
          </a:p>
        </p:txBody>
      </p:sp>
    </p:spTree>
    <p:extLst>
      <p:ext uri="{BB962C8B-B14F-4D97-AF65-F5344CB8AC3E}">
        <p14:creationId xmlns:p14="http://schemas.microsoft.com/office/powerpoint/2010/main" val="408895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Information of everything addresses this influx with strategies and technologies to link data from all these different data sources. Information has always existed everywhere but has often been isolated, incomplete, unavailable or unintelligible. Advances in semantic tools such as graph databases as well as other emerging data classification and information analysis techniques will bring meaning to the often chaotic deluge of information. Organizations must learn how to identify what information provides strategic value, how to access data from different sources, and explore how algorithms leverage Information of Everything to fuel new business designs.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1A2B9E-44B1-467C-BF2E-AC1448982253}" type="slidenum">
              <a:rPr lang="en-US" smtClean="0"/>
              <a:t>30</a:t>
            </a:fld>
            <a:endParaRPr lang="en-US"/>
          </a:p>
        </p:txBody>
      </p:sp>
    </p:spTree>
    <p:extLst>
      <p:ext uri="{BB962C8B-B14F-4D97-AF65-F5344CB8AC3E}">
        <p14:creationId xmlns:p14="http://schemas.microsoft.com/office/powerpoint/2010/main" val="408895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Advanced machine learning is what makes smart machines appear “intelligent” by enabling them to both understand concepts in the environment, and also to learn. Through machine learning a smart machine can change its future behavior. This area is evolving quickly, and organizations must assess how they can apply these technologies to gain competitive advantage.</a:t>
            </a:r>
          </a:p>
        </p:txBody>
      </p:sp>
      <p:sp>
        <p:nvSpPr>
          <p:cNvPr id="4" name="Slide Number Placeholder 3"/>
          <p:cNvSpPr>
            <a:spLocks noGrp="1"/>
          </p:cNvSpPr>
          <p:nvPr>
            <p:ph type="sldNum" sz="quarter" idx="10"/>
          </p:nvPr>
        </p:nvSpPr>
        <p:spPr/>
        <p:txBody>
          <a:bodyPr/>
          <a:lstStyle/>
          <a:p>
            <a:fld id="{8C1A2B9E-44B1-467C-BF2E-AC1448982253}" type="slidenum">
              <a:rPr lang="en-US" smtClean="0"/>
              <a:t>31</a:t>
            </a:fld>
            <a:endParaRPr lang="en-US"/>
          </a:p>
        </p:txBody>
      </p:sp>
    </p:spTree>
    <p:extLst>
      <p:ext uri="{BB962C8B-B14F-4D97-AF65-F5344CB8AC3E}">
        <p14:creationId xmlns:p14="http://schemas.microsoft.com/office/powerpoint/2010/main" val="4088953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Autonomous Agents</a:t>
            </a:r>
            <a:r>
              <a:rPr lang="en-US" sz="1200" b="0" i="0" kern="1200" baseline="0" dirty="0">
                <a:solidFill>
                  <a:schemeClr val="tx1"/>
                </a:solidFill>
                <a:effectLst/>
                <a:latin typeface="+mn-lt"/>
                <a:ea typeface="+mn-ea"/>
                <a:cs typeface="+mn-cs"/>
              </a:rPr>
              <a:t> and Things: </a:t>
            </a:r>
            <a:r>
              <a:rPr lang="en-US" sz="1200" b="0" i="0" kern="1200" dirty="0">
                <a:solidFill>
                  <a:schemeClr val="tx1"/>
                </a:solidFill>
                <a:effectLst/>
                <a:latin typeface="+mn-lt"/>
                <a:ea typeface="+mn-ea"/>
                <a:cs typeface="+mn-cs"/>
              </a:rPr>
              <a:t>Machine learning gives rise to a spectrum of smart machine implementations — including robots, autonomous vehicles, virtual personal assistants (VPAs) and smart advisors — that act in an autonomous (or at least semiautonomous) manner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1A2B9E-44B1-467C-BF2E-AC1448982253}" type="slidenum">
              <a:rPr lang="en-US" smtClean="0"/>
              <a:t>32</a:t>
            </a:fld>
            <a:endParaRPr lang="en-US"/>
          </a:p>
        </p:txBody>
      </p:sp>
    </p:spTree>
    <p:extLst>
      <p:ext uri="{BB962C8B-B14F-4D97-AF65-F5344CB8AC3E}">
        <p14:creationId xmlns:p14="http://schemas.microsoft.com/office/powerpoint/2010/main" val="408895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EF4BB77A-C117-4C92-BF16-183C225EE04C}" type="datetime1">
              <a:rPr lang="en-US" smtClean="0"/>
              <a:t>10/11/2018</a:t>
            </a:fld>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B9B312A3-75E0-41EF-B68C-9C43C7089994}" type="slidenum">
              <a:rPr lang="en-US" smtClean="0"/>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2FD4CEE-101D-40F1-B1DE-4C43C02169C5}" type="datetime1">
              <a:rPr lang="en-US" smtClean="0"/>
              <a:t>10/11/2018</a:t>
            </a:fld>
            <a:endParaRPr lang="en-US"/>
          </a:p>
        </p:txBody>
      </p:sp>
      <p:sp>
        <p:nvSpPr>
          <p:cNvPr id="6" name="Slide Number Placeholder 5"/>
          <p:cNvSpPr>
            <a:spLocks noGrp="1"/>
          </p:cNvSpPr>
          <p:nvPr>
            <p:ph type="sldNum" sz="quarter" idx="12"/>
          </p:nvPr>
        </p:nvSpPr>
        <p:spPr/>
        <p:txBody>
          <a:bodyPr/>
          <a:lstStyle/>
          <a:p>
            <a:fld id="{B9B312A3-75E0-41EF-B68C-9C43C708999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EA5F9B6-DD8B-4BE4-8CD5-34FD8708256E}" type="datetime1">
              <a:rPr lang="en-US" smtClean="0"/>
              <a:t>10/11/2018</a:t>
            </a:fld>
            <a:endParaRPr lang="en-US"/>
          </a:p>
        </p:txBody>
      </p:sp>
      <p:sp>
        <p:nvSpPr>
          <p:cNvPr id="6" name="Slide Number Placeholder 5"/>
          <p:cNvSpPr>
            <a:spLocks noGrp="1"/>
          </p:cNvSpPr>
          <p:nvPr>
            <p:ph type="sldNum" sz="quarter" idx="12"/>
          </p:nvPr>
        </p:nvSpPr>
        <p:spPr/>
        <p:txBody>
          <a:bodyPr/>
          <a:lstStyle/>
          <a:p>
            <a:fld id="{B9B312A3-75E0-41EF-B68C-9C43C7089994}" type="slidenum">
              <a:rPr lang="en-US" smtClean="0"/>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r>
              <a:rPr kumimoji="0" lang="en-US" dirty="0"/>
              <a:t>Click to edit Master title style</a:t>
            </a:r>
          </a:p>
        </p:txBody>
      </p:sp>
      <p:sp>
        <p:nvSpPr>
          <p:cNvPr id="4" name="Date Placeholder 3"/>
          <p:cNvSpPr>
            <a:spLocks noGrp="1"/>
          </p:cNvSpPr>
          <p:nvPr>
            <p:ph type="dt" sz="half" idx="10"/>
          </p:nvPr>
        </p:nvSpPr>
        <p:spPr/>
        <p:txBody>
          <a:bodyPr/>
          <a:lstStyle>
            <a:lvl1pPr algn="r">
              <a:defRPr/>
            </a:lvl1pPr>
          </a:lstStyle>
          <a:p>
            <a:fld id="{1C36943A-3F5D-4079-A80A-4026208CA92B}" type="datetime1">
              <a:rPr lang="en-US" smtClean="0"/>
              <a:t>10/11/2018</a:t>
            </a:fld>
            <a:endParaRPr lang="en-US" dirty="0"/>
          </a:p>
        </p:txBody>
      </p:sp>
      <p:sp>
        <p:nvSpPr>
          <p:cNvPr id="6" name="Slide Number Placeholder 5"/>
          <p:cNvSpPr>
            <a:spLocks noGrp="1"/>
          </p:cNvSpPr>
          <p:nvPr>
            <p:ph type="sldNum" sz="quarter" idx="12"/>
          </p:nvPr>
        </p:nvSpPr>
        <p:spPr>
          <a:xfrm>
            <a:off x="612648" y="6356350"/>
            <a:ext cx="1216152" cy="365760"/>
          </a:xfrm>
        </p:spPr>
        <p:txBody>
          <a:bodyPr/>
          <a:lstStyle/>
          <a:p>
            <a:fld id="{B9B312A3-75E0-41EF-B68C-9C43C7089994}" type="slidenum">
              <a:rPr lang="en-US" smtClean="0"/>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5E32B808-D2DE-4089-9E00-0B2ECEFAC039}" type="datetime1">
              <a:rPr lang="en-US" smtClean="0"/>
              <a:t>10/11/2018</a:t>
            </a:fld>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B9B312A3-75E0-41EF-B68C-9C43C7089994}" type="slidenum">
              <a:rPr lang="en-US" smtClean="0"/>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2E671D21-6462-4E56-9E46-BB7A360F72B4}" type="datetime1">
              <a:rPr lang="en-US" smtClean="0"/>
              <a:t>10/11/2018</a:t>
            </a:fld>
            <a:endParaRPr lang="en-US"/>
          </a:p>
        </p:txBody>
      </p:sp>
      <p:sp>
        <p:nvSpPr>
          <p:cNvPr id="7" name="Slide Number Placeholder 6"/>
          <p:cNvSpPr>
            <a:spLocks noGrp="1"/>
          </p:cNvSpPr>
          <p:nvPr>
            <p:ph type="sldNum" sz="quarter" idx="12"/>
          </p:nvPr>
        </p:nvSpPr>
        <p:spPr/>
        <p:txBody>
          <a:bodyPr/>
          <a:lstStyle/>
          <a:p>
            <a:fld id="{B9B312A3-75E0-41EF-B68C-9C43C7089994}" type="slidenum">
              <a:rPr lang="en-US" smtClean="0"/>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87C595F6-7168-437C-A7C4-3DAB29604FB3}" type="datetime1">
              <a:rPr lang="en-US" smtClean="0"/>
              <a:t>10/11/2018</a:t>
            </a:fld>
            <a:endParaRPr lang="en-US"/>
          </a:p>
        </p:txBody>
      </p:sp>
      <p:sp>
        <p:nvSpPr>
          <p:cNvPr id="9" name="Slide Number Placeholder 8"/>
          <p:cNvSpPr>
            <a:spLocks noGrp="1"/>
          </p:cNvSpPr>
          <p:nvPr>
            <p:ph type="sldNum" sz="quarter" idx="12"/>
          </p:nvPr>
        </p:nvSpPr>
        <p:spPr/>
        <p:txBody>
          <a:bodyPr/>
          <a:lstStyle/>
          <a:p>
            <a:fld id="{B9B312A3-75E0-41EF-B68C-9C43C7089994}" type="slidenum">
              <a:rPr lang="en-US" smtClean="0"/>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BDD1780-76CB-4989-A991-F187089C8EFF}" type="datetime1">
              <a:rPr lang="en-US" smtClean="0"/>
              <a:t>10/11/2018</a:t>
            </a:fld>
            <a:endParaRPr lang="en-US"/>
          </a:p>
        </p:txBody>
      </p:sp>
      <p:sp>
        <p:nvSpPr>
          <p:cNvPr id="5" name="Slide Number Placeholder 4"/>
          <p:cNvSpPr>
            <a:spLocks noGrp="1"/>
          </p:cNvSpPr>
          <p:nvPr>
            <p:ph type="sldNum" sz="quarter" idx="12"/>
          </p:nvPr>
        </p:nvSpPr>
        <p:spPr/>
        <p:txBody>
          <a:bodyPr/>
          <a:lstStyle/>
          <a:p>
            <a:fld id="{B9B312A3-75E0-41EF-B68C-9C43C7089994}" type="slidenum">
              <a:rPr lang="en-US" smtClean="0"/>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BF44D-FC29-4E3C-A512-1884CBAFE8F6}" type="datetime1">
              <a:rPr lang="en-US" smtClean="0"/>
              <a:t>10/11/2018</a:t>
            </a:fld>
            <a:endParaRPr lang="en-US"/>
          </a:p>
        </p:txBody>
      </p:sp>
      <p:sp>
        <p:nvSpPr>
          <p:cNvPr id="4" name="Slide Number Placeholder 3"/>
          <p:cNvSpPr>
            <a:spLocks noGrp="1"/>
          </p:cNvSpPr>
          <p:nvPr>
            <p:ph type="sldNum" sz="quarter" idx="12"/>
          </p:nvPr>
        </p:nvSpPr>
        <p:spPr/>
        <p:txBody>
          <a:bodyPr/>
          <a:lstStyle/>
          <a:p>
            <a:fld id="{B9B312A3-75E0-41EF-B68C-9C43C7089994}" type="slidenum">
              <a:rPr lang="en-US" smtClean="0"/>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C3D6094B-0B6E-41F2-AE4B-9EA0E013FD0D}" type="datetime1">
              <a:rPr lang="en-US" smtClean="0"/>
              <a:t>10/11/2018</a:t>
            </a:fld>
            <a:endParaRPr lang="en-US"/>
          </a:p>
        </p:txBody>
      </p:sp>
      <p:sp>
        <p:nvSpPr>
          <p:cNvPr id="7" name="Slide Number Placeholder 6"/>
          <p:cNvSpPr>
            <a:spLocks noGrp="1"/>
          </p:cNvSpPr>
          <p:nvPr>
            <p:ph type="sldNum" sz="quarter" idx="12"/>
          </p:nvPr>
        </p:nvSpPr>
        <p:spPr/>
        <p:txBody>
          <a:bodyPr/>
          <a:lstStyle/>
          <a:p>
            <a:fld id="{B9B312A3-75E0-41EF-B68C-9C43C7089994}"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D001D50-34C4-4428-82A6-6BD4FD0EA7E0}" type="datetime1">
              <a:rPr lang="en-US" smtClean="0"/>
              <a:t>10/11/2018</a:t>
            </a:fld>
            <a:endParaRPr lang="en-US"/>
          </a:p>
        </p:txBody>
      </p:sp>
      <p:sp>
        <p:nvSpPr>
          <p:cNvPr id="7" name="Slide Number Placeholder 6"/>
          <p:cNvSpPr>
            <a:spLocks noGrp="1"/>
          </p:cNvSpPr>
          <p:nvPr>
            <p:ph type="sldNum" sz="quarter" idx="12"/>
          </p:nvPr>
        </p:nvSpPr>
        <p:spPr/>
        <p:txBody>
          <a:bodyPr/>
          <a:lstStyle/>
          <a:p>
            <a:fld id="{B9B312A3-75E0-41EF-B68C-9C43C7089994}"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6858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143000"/>
            <a:ext cx="8229600" cy="49865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7010400" y="6416040"/>
            <a:ext cx="1679448" cy="365760"/>
          </a:xfrm>
          <a:prstGeom prst="rect">
            <a:avLst/>
          </a:prstGeom>
        </p:spPr>
        <p:txBody>
          <a:bodyPr vert="horz"/>
          <a:lstStyle>
            <a:lvl1pPr algn="r" eaLnBrk="1" latinLnBrk="0" hangingPunct="1">
              <a:defRPr kumimoji="0" sz="1400">
                <a:solidFill>
                  <a:schemeClr val="tx2"/>
                </a:solidFill>
              </a:defRPr>
            </a:lvl1pPr>
          </a:lstStyle>
          <a:p>
            <a:fld id="{2BA0EE4D-69FC-48DC-965E-777DC420C66C}" type="datetime1">
              <a:rPr lang="en-US" smtClean="0"/>
              <a:t>10/11/2018</a:t>
            </a:fld>
            <a:endParaRPr lang="en-US"/>
          </a:p>
        </p:txBody>
      </p:sp>
      <p:sp>
        <p:nvSpPr>
          <p:cNvPr id="23" name="Slide Number Placeholder 22"/>
          <p:cNvSpPr>
            <a:spLocks noGrp="1"/>
          </p:cNvSpPr>
          <p:nvPr>
            <p:ph type="sldNum" sz="quarter" idx="4"/>
          </p:nvPr>
        </p:nvSpPr>
        <p:spPr>
          <a:xfrm>
            <a:off x="612648" y="6416040"/>
            <a:ext cx="1063752" cy="365760"/>
          </a:xfrm>
          <a:prstGeom prst="rect">
            <a:avLst/>
          </a:prstGeom>
        </p:spPr>
        <p:txBody>
          <a:bodyPr vert="horz"/>
          <a:lstStyle>
            <a:lvl1pPr algn="l" eaLnBrk="1" latinLnBrk="0" hangingPunct="1">
              <a:defRPr kumimoji="0" sz="1400">
                <a:solidFill>
                  <a:schemeClr val="tx2"/>
                </a:solidFill>
              </a:defRPr>
            </a:lvl1pPr>
          </a:lstStyle>
          <a:p>
            <a:fld id="{B9B312A3-75E0-41EF-B68C-9C43C7089994}" type="slidenum">
              <a:rPr lang="en-US" smtClean="0"/>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990600"/>
            <a:ext cx="8229600" cy="0"/>
          </a:xfrm>
          <a:prstGeom prst="line">
            <a:avLst/>
          </a:prstGeom>
          <a:ln>
            <a:solidFill>
              <a:srgbClr val="0070C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550018"/>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rtl="0" eaLnBrk="1" latinLnBrk="0" hangingPunct="1">
        <a:spcBef>
          <a:spcPct val="0"/>
        </a:spcBef>
        <a:buNone/>
        <a:defRPr kumimoji="0" sz="2800" b="1" kern="1200">
          <a:solidFill>
            <a:srgbClr val="0070C0"/>
          </a:solidFill>
          <a:latin typeface="Arial" pitchFamily="34" charset="0"/>
          <a:ea typeface="+mj-ea"/>
          <a:cs typeface="Arial" pitchFamily="34" charset="0"/>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rgbClr val="0070C0"/>
                </a:solidFill>
              </a:rPr>
              <a:t>IT trends and Computing disciplines</a:t>
            </a:r>
          </a:p>
        </p:txBody>
      </p:sp>
      <p:sp>
        <p:nvSpPr>
          <p:cNvPr id="3" name="Subtitle 2"/>
          <p:cNvSpPr>
            <a:spLocks noGrp="1"/>
          </p:cNvSpPr>
          <p:nvPr>
            <p:ph type="subTitle" idx="1"/>
          </p:nvPr>
        </p:nvSpPr>
        <p:spPr/>
        <p:txBody>
          <a:bodyPr/>
          <a:lstStyle/>
          <a:p>
            <a:r>
              <a:rPr lang="en-US" dirty="0"/>
              <a:t>Assoc. Prof. Huynh Trung Hieu</a:t>
            </a:r>
          </a:p>
        </p:txBody>
      </p:sp>
    </p:spTree>
    <p:extLst>
      <p:ext uri="{BB962C8B-B14F-4D97-AF65-F5344CB8AC3E}">
        <p14:creationId xmlns:p14="http://schemas.microsoft.com/office/powerpoint/2010/main" val="37680963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Significant Developments of the 1990s</a:t>
            </a:r>
            <a:endParaRPr lang="en-US" dirty="0"/>
          </a:p>
        </p:txBody>
      </p:sp>
      <p:sp>
        <p:nvSpPr>
          <p:cNvPr id="3" name="Content Placeholder 2"/>
          <p:cNvSpPr>
            <a:spLocks noGrp="1"/>
          </p:cNvSpPr>
          <p:nvPr>
            <p:ph sz="quarter" idx="1"/>
          </p:nvPr>
        </p:nvSpPr>
        <p:spPr>
          <a:xfrm>
            <a:off x="457200" y="1190262"/>
            <a:ext cx="8382000" cy="5058137"/>
          </a:xfrm>
        </p:spPr>
        <p:txBody>
          <a:bodyPr>
            <a:normAutofit lnSpcReduction="10000"/>
          </a:bodyPr>
          <a:lstStyle/>
          <a:p>
            <a:r>
              <a:rPr lang="en-US" altLang="en-US" sz="2800" dirty="0">
                <a:solidFill>
                  <a:srgbClr val="0070C0"/>
                </a:solidFill>
                <a:latin typeface="Times New Roman" panose="02020603050405020304" pitchFamily="18" charset="0"/>
                <a:cs typeface="Times New Roman" panose="02020603050405020304" pitchFamily="18" charset="0"/>
              </a:rPr>
              <a:t>Information technology programs began to emerge in the late 1990s</a:t>
            </a:r>
            <a:r>
              <a:rPr lang="en-US" altLang="en-US" sz="2800" i="1" dirty="0">
                <a:solidFill>
                  <a:srgbClr val="0070C0"/>
                </a:solidFill>
                <a:latin typeface="Times New Roman" panose="02020603050405020304" pitchFamily="18" charset="0"/>
                <a:cs typeface="Times New Roman" panose="02020603050405020304" pitchFamily="18" charset="0"/>
              </a:rPr>
              <a:t>. </a:t>
            </a:r>
            <a:r>
              <a:rPr lang="en-US" altLang="en-US" sz="2800" dirty="0">
                <a:solidFill>
                  <a:srgbClr val="0070C0"/>
                </a:solidFill>
                <a:latin typeface="Times New Roman" panose="02020603050405020304" pitchFamily="18" charset="0"/>
                <a:cs typeface="Times New Roman" panose="02020603050405020304" pitchFamily="18" charset="0"/>
              </a:rPr>
              <a:t>During the 1990s, computers became essential work tools at every level of most organizations, and networked computer systems became the information backbone of organizations.</a:t>
            </a:r>
          </a:p>
          <a:p>
            <a:endParaRPr lang="en-US" altLang="en-US" sz="2800" dirty="0">
              <a:solidFill>
                <a:srgbClr val="0070C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altLang="en-US" sz="2800" dirty="0">
                <a:solidFill>
                  <a:srgbClr val="0070C0"/>
                </a:solidFill>
                <a:latin typeface="Times New Roman" panose="02020603050405020304" pitchFamily="18" charset="0"/>
                <a:cs typeface="Times New Roman" panose="02020603050405020304" pitchFamily="18" charset="0"/>
              </a:rPr>
              <a:t>IT departments within corporations and other organizations took on the new job of ensuring that the organization’s computing infrastructure was suitable, that it worked reliably, and that people in the organization had their computing-related needs met, problems solved, etc.</a:t>
            </a:r>
          </a:p>
        </p:txBody>
      </p:sp>
    </p:spTree>
    <p:extLst>
      <p:ext uri="{BB962C8B-B14F-4D97-AF65-F5344CB8AC3E}">
        <p14:creationId xmlns:p14="http://schemas.microsoft.com/office/powerpoint/2010/main" val="28718110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CE951129-9097-43FF-91DA-95CAEC8883A9}"/>
              </a:ext>
            </a:extLst>
          </p:cNvPr>
          <p:cNvSpPr>
            <a:spLocks noGrp="1"/>
          </p:cNvSpPr>
          <p:nvPr>
            <p:ph type="title"/>
          </p:nvPr>
        </p:nvSpPr>
        <p:spPr/>
        <p:txBody>
          <a:bodyPr/>
          <a:lstStyle/>
          <a:p>
            <a:r>
              <a:rPr lang="en-US" altLang="en-US"/>
              <a:t>After the 1990s</a:t>
            </a:r>
          </a:p>
        </p:txBody>
      </p:sp>
      <p:sp>
        <p:nvSpPr>
          <p:cNvPr id="31747" name="Content Placeholder 2">
            <a:extLst>
              <a:ext uri="{FF2B5EF4-FFF2-40B4-BE49-F238E27FC236}">
                <a16:creationId xmlns:a16="http://schemas.microsoft.com/office/drawing/2014/main" id="{3E255C32-8688-4A0A-B848-0585B76BF603}"/>
              </a:ext>
            </a:extLst>
          </p:cNvPr>
          <p:cNvSpPr>
            <a:spLocks noGrp="1"/>
          </p:cNvSpPr>
          <p:nvPr>
            <p:ph idx="1"/>
          </p:nvPr>
        </p:nvSpPr>
        <p:spPr>
          <a:xfrm>
            <a:off x="457200" y="3810000"/>
            <a:ext cx="8229600" cy="2438400"/>
          </a:xfrm>
        </p:spPr>
        <p:txBody>
          <a:bodyPr/>
          <a:lstStyle/>
          <a:p>
            <a:r>
              <a:rPr lang="en-US" altLang="en-US" sz="2400" b="0" dirty="0"/>
              <a:t>Software:</a:t>
            </a:r>
          </a:p>
          <a:p>
            <a:pPr lvl="1"/>
            <a:r>
              <a:rPr lang="en-US" altLang="en-US" sz="2000" dirty="0"/>
              <a:t>CE: software attention is focused on hardware devices.</a:t>
            </a:r>
          </a:p>
          <a:p>
            <a:pPr lvl="1"/>
            <a:r>
              <a:rPr lang="en-US" altLang="en-US" sz="2000" dirty="0"/>
              <a:t>SE: The emphasis is on creating software that satisfies robust real-world requirements.</a:t>
            </a:r>
          </a:p>
          <a:p>
            <a:pPr lvl="1"/>
            <a:r>
              <a:rPr lang="en-US" altLang="en-US" sz="2000" dirty="0"/>
              <a:t>CS: Ideas are expressed and a wide range of computing problems and applications are explored.</a:t>
            </a:r>
          </a:p>
          <a:p>
            <a:endParaRPr lang="en-US" altLang="en-US" sz="2400" dirty="0"/>
          </a:p>
        </p:txBody>
      </p:sp>
      <p:pic>
        <p:nvPicPr>
          <p:cNvPr id="31749" name="Picture 2">
            <a:extLst>
              <a:ext uri="{FF2B5EF4-FFF2-40B4-BE49-F238E27FC236}">
                <a16:creationId xmlns:a16="http://schemas.microsoft.com/office/drawing/2014/main" id="{5F09AF01-03D6-441D-AAB0-ED6F0B7B3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6800"/>
            <a:ext cx="65532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E1E11394-76C7-493F-B44E-B4870CAC2960}"/>
              </a:ext>
            </a:extLst>
          </p:cNvPr>
          <p:cNvSpPr>
            <a:spLocks noGrp="1"/>
          </p:cNvSpPr>
          <p:nvPr>
            <p:ph type="title"/>
          </p:nvPr>
        </p:nvSpPr>
        <p:spPr>
          <a:xfrm>
            <a:off x="457200" y="247650"/>
            <a:ext cx="8229600" cy="685800"/>
          </a:xfrm>
        </p:spPr>
        <p:txBody>
          <a:bodyPr/>
          <a:lstStyle/>
          <a:p>
            <a:r>
              <a:rPr lang="en-US" altLang="en-US" dirty="0"/>
              <a:t>After the 1990s</a:t>
            </a:r>
          </a:p>
        </p:txBody>
      </p:sp>
      <p:sp>
        <p:nvSpPr>
          <p:cNvPr id="3" name="Content Placeholder 2">
            <a:extLst>
              <a:ext uri="{FF2B5EF4-FFF2-40B4-BE49-F238E27FC236}">
                <a16:creationId xmlns:a16="http://schemas.microsoft.com/office/drawing/2014/main" id="{CBE5B221-14D9-4FAE-A716-7216652C0FB1}"/>
              </a:ext>
            </a:extLst>
          </p:cNvPr>
          <p:cNvSpPr>
            <a:spLocks noGrp="1"/>
          </p:cNvSpPr>
          <p:nvPr>
            <p:ph idx="1"/>
          </p:nvPr>
        </p:nvSpPr>
        <p:spPr>
          <a:xfrm>
            <a:off x="457200" y="3962400"/>
            <a:ext cx="8229600" cy="2438400"/>
          </a:xfrm>
        </p:spPr>
        <p:txBody>
          <a:bodyPr/>
          <a:lstStyle/>
          <a:p>
            <a:pPr>
              <a:defRPr/>
            </a:pPr>
            <a:r>
              <a:rPr lang="en-US" sz="2400" b="0" dirty="0"/>
              <a:t>Organizational needs:</a:t>
            </a:r>
          </a:p>
          <a:p>
            <a:pPr marL="765810" lvl="1">
              <a:spcBef>
                <a:spcPts val="0"/>
              </a:spcBef>
              <a:defRPr/>
            </a:pPr>
            <a:r>
              <a:rPr lang="en-US" sz="2000" dirty="0"/>
              <a:t>IT: use technology as critical instruments for addressing organizational needs. It focuses on ensuring that the organization’s infrastructure is appropriate and reliable.</a:t>
            </a:r>
          </a:p>
          <a:p>
            <a:pPr lvl="1">
              <a:defRPr/>
            </a:pPr>
            <a:r>
              <a:rPr lang="en-US" sz="2000" dirty="0"/>
              <a:t>IS: focuses on the generation and use of information.</a:t>
            </a:r>
          </a:p>
          <a:p>
            <a:pPr>
              <a:defRPr/>
            </a:pPr>
            <a:endParaRPr lang="en-US" sz="2400" dirty="0"/>
          </a:p>
        </p:txBody>
      </p:sp>
      <p:pic>
        <p:nvPicPr>
          <p:cNvPr id="32773" name="Picture 2">
            <a:extLst>
              <a:ext uri="{FF2B5EF4-FFF2-40B4-BE49-F238E27FC236}">
                <a16:creationId xmlns:a16="http://schemas.microsoft.com/office/drawing/2014/main" id="{578B5C92-B1B6-41B8-AD91-A92E4A97F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6800"/>
            <a:ext cx="65532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143000" y="381000"/>
            <a:ext cx="6858000" cy="563563"/>
          </a:xfrm>
        </p:spPr>
        <p:txBody>
          <a:bodyPr/>
          <a:lstStyle/>
          <a:p>
            <a:r>
              <a:rPr lang="en-US" sz="2400" b="1" dirty="0"/>
              <a:t>The Major Computing Disciplines</a:t>
            </a:r>
            <a:endParaRPr lang="en-US" sz="2400" dirty="0"/>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49050"/>
            <a:ext cx="7060235"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95600" y="6019800"/>
            <a:ext cx="3048000" cy="369332"/>
          </a:xfrm>
          <a:prstGeom prst="rect">
            <a:avLst/>
          </a:prstGeom>
          <a:noFill/>
        </p:spPr>
        <p:txBody>
          <a:bodyPr wrap="square" rtlCol="0">
            <a:spAutoFit/>
          </a:bodyPr>
          <a:lstStyle/>
          <a:p>
            <a:pPr algn="ctr"/>
            <a:r>
              <a:rPr lang="en-US" dirty="0">
                <a:latin typeface="Arial" pitchFamily="34" charset="0"/>
                <a:cs typeface="Arial" pitchFamily="34" charset="0"/>
              </a:rPr>
              <a:t>Source: ACM</a:t>
            </a:r>
          </a:p>
        </p:txBody>
      </p:sp>
    </p:spTree>
    <p:extLst>
      <p:ext uri="{BB962C8B-B14F-4D97-AF65-F5344CB8AC3E}">
        <p14:creationId xmlns:p14="http://schemas.microsoft.com/office/powerpoint/2010/main" val="1673512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143000" y="381000"/>
            <a:ext cx="6858000" cy="563563"/>
          </a:xfrm>
        </p:spPr>
        <p:txBody>
          <a:bodyPr/>
          <a:lstStyle/>
          <a:p>
            <a:r>
              <a:rPr lang="en-US" sz="2400" b="1"/>
              <a:t>The Major Computing Disciplines</a:t>
            </a:r>
            <a:endParaRPr lang="en-US" sz="240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012943"/>
            <a:ext cx="6019800" cy="4948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95600" y="5955268"/>
            <a:ext cx="3048000" cy="369332"/>
          </a:xfrm>
          <a:prstGeom prst="rect">
            <a:avLst/>
          </a:prstGeom>
          <a:noFill/>
        </p:spPr>
        <p:txBody>
          <a:bodyPr wrap="square" rtlCol="0">
            <a:spAutoFit/>
          </a:bodyPr>
          <a:lstStyle/>
          <a:p>
            <a:pPr algn="ctr"/>
            <a:r>
              <a:rPr lang="en-US" dirty="0">
                <a:latin typeface="Arial" pitchFamily="34" charset="0"/>
                <a:cs typeface="Arial" pitchFamily="34" charset="0"/>
              </a:rPr>
              <a:t>Source: ACM</a:t>
            </a:r>
          </a:p>
        </p:txBody>
      </p:sp>
    </p:spTree>
    <p:extLst>
      <p:ext uri="{BB962C8B-B14F-4D97-AF65-F5344CB8AC3E}">
        <p14:creationId xmlns:p14="http://schemas.microsoft.com/office/powerpoint/2010/main" val="22177384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143000" y="381000"/>
            <a:ext cx="6858000" cy="563563"/>
          </a:xfrm>
        </p:spPr>
        <p:txBody>
          <a:bodyPr/>
          <a:lstStyle/>
          <a:p>
            <a:r>
              <a:rPr lang="en-US" sz="2400" b="1"/>
              <a:t>The Major Computing Disciplines</a:t>
            </a:r>
            <a:endParaRPr lang="en-US" sz="2400"/>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049215"/>
            <a:ext cx="5943600" cy="489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48000" y="5943251"/>
            <a:ext cx="3048000" cy="369332"/>
          </a:xfrm>
          <a:prstGeom prst="rect">
            <a:avLst/>
          </a:prstGeom>
          <a:noFill/>
        </p:spPr>
        <p:txBody>
          <a:bodyPr wrap="square" rtlCol="0">
            <a:spAutoFit/>
          </a:bodyPr>
          <a:lstStyle/>
          <a:p>
            <a:pPr algn="ctr"/>
            <a:r>
              <a:rPr lang="en-US" dirty="0">
                <a:latin typeface="Arial" pitchFamily="34" charset="0"/>
                <a:cs typeface="Arial" pitchFamily="34" charset="0"/>
              </a:rPr>
              <a:t>Source: ACM</a:t>
            </a:r>
          </a:p>
        </p:txBody>
      </p:sp>
    </p:spTree>
    <p:extLst>
      <p:ext uri="{BB962C8B-B14F-4D97-AF65-F5344CB8AC3E}">
        <p14:creationId xmlns:p14="http://schemas.microsoft.com/office/powerpoint/2010/main" val="16237258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143000" y="381000"/>
            <a:ext cx="6858000" cy="563563"/>
          </a:xfrm>
        </p:spPr>
        <p:txBody>
          <a:bodyPr/>
          <a:lstStyle/>
          <a:p>
            <a:r>
              <a:rPr lang="en-US" sz="2400" b="1"/>
              <a:t>The Major Computing Disciplines</a:t>
            </a:r>
            <a:endParaRPr lang="en-US" sz="2400"/>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066800"/>
            <a:ext cx="608806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95600" y="6019800"/>
            <a:ext cx="3048000" cy="369332"/>
          </a:xfrm>
          <a:prstGeom prst="rect">
            <a:avLst/>
          </a:prstGeom>
          <a:noFill/>
        </p:spPr>
        <p:txBody>
          <a:bodyPr wrap="square" rtlCol="0">
            <a:spAutoFit/>
          </a:bodyPr>
          <a:lstStyle/>
          <a:p>
            <a:pPr algn="ctr"/>
            <a:r>
              <a:rPr lang="en-US" dirty="0">
                <a:latin typeface="Arial" pitchFamily="34" charset="0"/>
                <a:cs typeface="Arial" pitchFamily="34" charset="0"/>
              </a:rPr>
              <a:t>Source: ACM</a:t>
            </a:r>
          </a:p>
        </p:txBody>
      </p:sp>
    </p:spTree>
    <p:extLst>
      <p:ext uri="{BB962C8B-B14F-4D97-AF65-F5344CB8AC3E}">
        <p14:creationId xmlns:p14="http://schemas.microsoft.com/office/powerpoint/2010/main" val="10428117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143000" y="381000"/>
            <a:ext cx="6858000" cy="563563"/>
          </a:xfrm>
        </p:spPr>
        <p:txBody>
          <a:bodyPr/>
          <a:lstStyle/>
          <a:p>
            <a:r>
              <a:rPr lang="en-US" sz="2400" b="1"/>
              <a:t>The Major Computing Disciplines</a:t>
            </a:r>
            <a:endParaRPr lang="en-US" sz="2400"/>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69731"/>
            <a:ext cx="6019800" cy="500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95600" y="6019800"/>
            <a:ext cx="3048000" cy="369332"/>
          </a:xfrm>
          <a:prstGeom prst="rect">
            <a:avLst/>
          </a:prstGeom>
          <a:noFill/>
        </p:spPr>
        <p:txBody>
          <a:bodyPr wrap="square" rtlCol="0">
            <a:spAutoFit/>
          </a:bodyPr>
          <a:lstStyle/>
          <a:p>
            <a:pPr algn="ctr"/>
            <a:r>
              <a:rPr lang="en-US" dirty="0">
                <a:latin typeface="Arial" pitchFamily="34" charset="0"/>
                <a:cs typeface="Arial" pitchFamily="34" charset="0"/>
              </a:rPr>
              <a:t>Source: ACM</a:t>
            </a:r>
          </a:p>
        </p:txBody>
      </p:sp>
    </p:spTree>
    <p:extLst>
      <p:ext uri="{BB962C8B-B14F-4D97-AF65-F5344CB8AC3E}">
        <p14:creationId xmlns:p14="http://schemas.microsoft.com/office/powerpoint/2010/main" val="39054336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143000" y="381000"/>
            <a:ext cx="6858000" cy="563563"/>
          </a:xfrm>
        </p:spPr>
        <p:txBody>
          <a:bodyPr/>
          <a:lstStyle/>
          <a:p>
            <a:r>
              <a:rPr lang="en-US" sz="2400" b="1"/>
              <a:t>The Major Computing Disciplines</a:t>
            </a:r>
            <a:endParaRPr lang="en-US" sz="2400"/>
          </a:p>
        </p:txBody>
      </p:sp>
      <p:pic>
        <p:nvPicPr>
          <p:cNvPr id="225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34717"/>
            <a:ext cx="6096000" cy="503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14800" y="6019800"/>
            <a:ext cx="3048000" cy="369332"/>
          </a:xfrm>
          <a:prstGeom prst="rect">
            <a:avLst/>
          </a:prstGeom>
          <a:noFill/>
        </p:spPr>
        <p:txBody>
          <a:bodyPr wrap="square" rtlCol="0">
            <a:spAutoFit/>
          </a:bodyPr>
          <a:lstStyle/>
          <a:p>
            <a:pPr algn="ctr"/>
            <a:r>
              <a:rPr lang="en-US" dirty="0">
                <a:latin typeface="Arial" pitchFamily="34" charset="0"/>
                <a:cs typeface="Arial" pitchFamily="34" charset="0"/>
              </a:rPr>
              <a:t>Source: ACM</a:t>
            </a:r>
          </a:p>
        </p:txBody>
      </p:sp>
    </p:spTree>
    <p:extLst>
      <p:ext uri="{BB962C8B-B14F-4D97-AF65-F5344CB8AC3E}">
        <p14:creationId xmlns:p14="http://schemas.microsoft.com/office/powerpoint/2010/main" val="34384728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143000" y="381000"/>
            <a:ext cx="6858000" cy="563563"/>
          </a:xfrm>
        </p:spPr>
        <p:txBody>
          <a:bodyPr/>
          <a:lstStyle/>
          <a:p>
            <a:r>
              <a:rPr lang="en-US" sz="2400" b="1"/>
              <a:t>The Major Computing Disciplines</a:t>
            </a:r>
            <a:endParaRPr lang="en-US" sz="240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91917"/>
            <a:ext cx="4408722" cy="382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375" y="1491916"/>
            <a:ext cx="4408720" cy="3820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4697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Contents</a:t>
            </a:r>
          </a:p>
        </p:txBody>
      </p:sp>
      <p:sp>
        <p:nvSpPr>
          <p:cNvPr id="3" name="Content Placeholder 2"/>
          <p:cNvSpPr>
            <a:spLocks noGrp="1"/>
          </p:cNvSpPr>
          <p:nvPr>
            <p:ph sz="quarter" idx="1"/>
          </p:nvPr>
        </p:nvSpPr>
        <p:spPr>
          <a:xfrm>
            <a:off x="457200" y="1219200"/>
            <a:ext cx="8229600" cy="4191000"/>
          </a:xfrm>
        </p:spPr>
        <p:txBody>
          <a:bodyPr/>
          <a:lstStyle/>
          <a:p>
            <a:pPr>
              <a:spcBef>
                <a:spcPts val="1200"/>
              </a:spcBef>
            </a:pPr>
            <a:r>
              <a:rPr lang="en-US" b="1" dirty="0">
                <a:solidFill>
                  <a:srgbClr val="0070C0"/>
                </a:solidFill>
              </a:rPr>
              <a:t>Disciplines of Computing</a:t>
            </a:r>
          </a:p>
          <a:p>
            <a:pPr>
              <a:spcBef>
                <a:spcPts val="1200"/>
              </a:spcBef>
            </a:pPr>
            <a:r>
              <a:rPr lang="en-US" b="1" dirty="0">
                <a:solidFill>
                  <a:srgbClr val="0070C0"/>
                </a:solidFill>
              </a:rPr>
              <a:t>Technology Trends</a:t>
            </a:r>
          </a:p>
          <a:p>
            <a:pPr>
              <a:spcBef>
                <a:spcPts val="1200"/>
              </a:spcBef>
            </a:pPr>
            <a:r>
              <a:rPr lang="en-US" b="1" dirty="0">
                <a:solidFill>
                  <a:srgbClr val="0070C0"/>
                </a:solidFill>
              </a:rPr>
              <a:t>Human Resources</a:t>
            </a:r>
          </a:p>
          <a:p>
            <a:pPr>
              <a:spcBef>
                <a:spcPts val="1200"/>
              </a:spcBef>
            </a:pPr>
            <a:r>
              <a:rPr lang="en-US" b="1" dirty="0">
                <a:solidFill>
                  <a:srgbClr val="0070C0"/>
                </a:solidFill>
              </a:rPr>
              <a:t>Work areas and Typical Jobs</a:t>
            </a:r>
          </a:p>
          <a:p>
            <a:pPr>
              <a:spcBef>
                <a:spcPts val="1200"/>
              </a:spcBef>
            </a:pPr>
            <a:endParaRPr lang="en-US" b="1" dirty="0">
              <a:solidFill>
                <a:srgbClr val="0070C0"/>
              </a:solidFill>
            </a:endParaRPr>
          </a:p>
          <a:p>
            <a:pPr>
              <a:spcBef>
                <a:spcPts val="1200"/>
              </a:spcBef>
            </a:pPr>
            <a:endParaRPr lang="en-US" b="1" dirty="0">
              <a:solidFill>
                <a:srgbClr val="0070C0"/>
              </a:solidFill>
            </a:endParaRPr>
          </a:p>
          <a:p>
            <a:pPr>
              <a:spcBef>
                <a:spcPts val="1200"/>
              </a:spcBef>
            </a:pPr>
            <a:endParaRPr lang="en-US" b="1" dirty="0">
              <a:solidFill>
                <a:srgbClr val="0070C0"/>
              </a:solidFill>
            </a:endParaRPr>
          </a:p>
        </p:txBody>
      </p:sp>
    </p:spTree>
    <p:extLst>
      <p:ext uri="{BB962C8B-B14F-4D97-AF65-F5344CB8AC3E}">
        <p14:creationId xmlns:p14="http://schemas.microsoft.com/office/powerpoint/2010/main" val="28721311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Contents</a:t>
            </a:r>
          </a:p>
        </p:txBody>
      </p:sp>
      <p:sp>
        <p:nvSpPr>
          <p:cNvPr id="3" name="Content Placeholder 2"/>
          <p:cNvSpPr>
            <a:spLocks noGrp="1"/>
          </p:cNvSpPr>
          <p:nvPr>
            <p:ph sz="quarter" idx="1"/>
          </p:nvPr>
        </p:nvSpPr>
        <p:spPr>
          <a:xfrm>
            <a:off x="457200" y="1219200"/>
            <a:ext cx="8229600" cy="4191000"/>
          </a:xfrm>
        </p:spPr>
        <p:txBody>
          <a:bodyPr/>
          <a:lstStyle/>
          <a:p>
            <a:pPr>
              <a:spcBef>
                <a:spcPts val="1200"/>
              </a:spcBef>
            </a:pPr>
            <a:r>
              <a:rPr lang="en-US" b="1" dirty="0">
                <a:solidFill>
                  <a:srgbClr val="0070C0"/>
                </a:solidFill>
              </a:rPr>
              <a:t>Disciplines of Computing</a:t>
            </a:r>
          </a:p>
          <a:p>
            <a:pPr>
              <a:spcBef>
                <a:spcPts val="1200"/>
              </a:spcBef>
            </a:pPr>
            <a:r>
              <a:rPr lang="en-US" b="1" dirty="0">
                <a:solidFill>
                  <a:srgbClr val="FFC000"/>
                </a:solidFill>
              </a:rPr>
              <a:t>Technology Trends</a:t>
            </a:r>
          </a:p>
          <a:p>
            <a:pPr>
              <a:spcBef>
                <a:spcPts val="1200"/>
              </a:spcBef>
            </a:pPr>
            <a:r>
              <a:rPr lang="en-US" b="1" dirty="0">
                <a:solidFill>
                  <a:srgbClr val="0070C0"/>
                </a:solidFill>
              </a:rPr>
              <a:t>Human Resources</a:t>
            </a:r>
          </a:p>
          <a:p>
            <a:pPr>
              <a:spcBef>
                <a:spcPts val="1200"/>
              </a:spcBef>
            </a:pPr>
            <a:r>
              <a:rPr lang="en-US" b="1" dirty="0">
                <a:solidFill>
                  <a:srgbClr val="0070C0"/>
                </a:solidFill>
              </a:rPr>
              <a:t>Work areas and Typical Jobs</a:t>
            </a:r>
          </a:p>
          <a:p>
            <a:pPr>
              <a:spcBef>
                <a:spcPts val="1200"/>
              </a:spcBef>
            </a:pPr>
            <a:endParaRPr lang="en-US" b="1" dirty="0">
              <a:solidFill>
                <a:srgbClr val="0070C0"/>
              </a:solidFill>
            </a:endParaRPr>
          </a:p>
          <a:p>
            <a:pPr>
              <a:spcBef>
                <a:spcPts val="1200"/>
              </a:spcBef>
            </a:pPr>
            <a:endParaRPr lang="en-US" b="1" dirty="0">
              <a:solidFill>
                <a:srgbClr val="0070C0"/>
              </a:solidFill>
            </a:endParaRPr>
          </a:p>
          <a:p>
            <a:pPr>
              <a:spcBef>
                <a:spcPts val="1200"/>
              </a:spcBef>
            </a:pPr>
            <a:endParaRPr lang="en-US" b="1" dirty="0">
              <a:solidFill>
                <a:srgbClr val="0070C0"/>
              </a:solidFill>
            </a:endParaRPr>
          </a:p>
        </p:txBody>
      </p:sp>
    </p:spTree>
    <p:extLst>
      <p:ext uri="{BB962C8B-B14F-4D97-AF65-F5344CB8AC3E}">
        <p14:creationId xmlns:p14="http://schemas.microsoft.com/office/powerpoint/2010/main" val="34538761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752600" y="3276601"/>
            <a:ext cx="5410200" cy="1219199"/>
            <a:chOff x="1371600" y="2519612"/>
            <a:chExt cx="5410200" cy="1219199"/>
          </a:xfrm>
        </p:grpSpPr>
        <p:sp>
          <p:nvSpPr>
            <p:cNvPr id="19" name="Can 18"/>
            <p:cNvSpPr/>
            <p:nvPr/>
          </p:nvSpPr>
          <p:spPr>
            <a:xfrm>
              <a:off x="1371600" y="2519612"/>
              <a:ext cx="5410200" cy="1219199"/>
            </a:xfrm>
            <a:prstGeom prst="can">
              <a:avLst>
                <a:gd name="adj" fmla="val 37829"/>
              </a:avLst>
            </a:prstGeom>
            <a:gradFill flip="none" rotWithShape="1">
              <a:gsLst>
                <a:gs pos="0">
                  <a:schemeClr val="bg1"/>
                </a:gs>
                <a:gs pos="100000">
                  <a:srgbClr val="85C2FF"/>
                </a:gs>
                <a:gs pos="100000">
                  <a:srgbClr val="FFEBFA"/>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Arial" pitchFamily="34" charset="0"/>
                  <a:cs typeface="Arial" pitchFamily="34" charset="0"/>
                </a:rPr>
                <a:t>Mobile  Cloud  Big data  Social</a:t>
              </a:r>
            </a:p>
            <a:p>
              <a:pPr algn="ctr"/>
              <a:r>
                <a:rPr lang="en-US" b="1" dirty="0">
                  <a:solidFill>
                    <a:schemeClr val="tx2"/>
                  </a:solidFill>
                  <a:latin typeface="Arial" pitchFamily="34" charset="0"/>
                  <a:cs typeface="Arial" pitchFamily="34" charset="0"/>
                </a:rPr>
                <a:t>Mobile devices</a:t>
              </a:r>
            </a:p>
          </p:txBody>
        </p:sp>
        <p:sp>
          <p:nvSpPr>
            <p:cNvPr id="20" name="Oval 19"/>
            <p:cNvSpPr/>
            <p:nvPr/>
          </p:nvSpPr>
          <p:spPr>
            <a:xfrm>
              <a:off x="1371600" y="2519612"/>
              <a:ext cx="5410200" cy="473243"/>
            </a:xfrm>
            <a:prstGeom prst="ellipse">
              <a:avLst/>
            </a:prstGeom>
            <a:solidFill>
              <a:srgbClr val="0070C0">
                <a:alpha val="59000"/>
              </a:srgbClr>
            </a:solidFill>
            <a:ln>
              <a:solidFill>
                <a:schemeClr val="accent1">
                  <a:shade val="50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3</a:t>
              </a:r>
              <a:r>
                <a:rPr lang="en-US" sz="2400" baseline="30000" dirty="0">
                  <a:solidFill>
                    <a:srgbClr val="FF0000"/>
                  </a:solidFill>
                  <a:effectLst>
                    <a:outerShdw blurRad="38100" dist="38100" dir="2700000" algn="tl">
                      <a:srgbClr val="000000">
                        <a:alpha val="43137"/>
                      </a:srgbClr>
                    </a:outerShdw>
                  </a:effectLst>
                  <a:latin typeface="Arial" pitchFamily="34" charset="0"/>
                  <a:cs typeface="Arial" pitchFamily="34" charset="0"/>
                </a:rPr>
                <a:t>rd</a:t>
              </a:r>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 Platform</a:t>
              </a:r>
            </a:p>
          </p:txBody>
        </p:sp>
      </p:grpSp>
      <p:sp>
        <p:nvSpPr>
          <p:cNvPr id="2" name="Title 1"/>
          <p:cNvSpPr>
            <a:spLocks noGrp="1"/>
          </p:cNvSpPr>
          <p:nvPr>
            <p:ph type="title"/>
          </p:nvPr>
        </p:nvSpPr>
        <p:spPr/>
        <p:txBody>
          <a:bodyPr/>
          <a:lstStyle/>
          <a:p>
            <a:r>
              <a:rPr lang="en-US" dirty="0"/>
              <a:t>Technology trends</a:t>
            </a:r>
          </a:p>
        </p:txBody>
      </p:sp>
      <p:grpSp>
        <p:nvGrpSpPr>
          <p:cNvPr id="13" name="Group 12"/>
          <p:cNvGrpSpPr/>
          <p:nvPr/>
        </p:nvGrpSpPr>
        <p:grpSpPr>
          <a:xfrm>
            <a:off x="2590798" y="4419600"/>
            <a:ext cx="3810002" cy="956511"/>
            <a:chOff x="2743199" y="3636544"/>
            <a:chExt cx="3566810" cy="956511"/>
          </a:xfrm>
        </p:grpSpPr>
        <p:sp>
          <p:nvSpPr>
            <p:cNvPr id="11" name="Can 10"/>
            <p:cNvSpPr/>
            <p:nvPr/>
          </p:nvSpPr>
          <p:spPr>
            <a:xfrm>
              <a:off x="2743200" y="3783932"/>
              <a:ext cx="3566809" cy="809123"/>
            </a:xfrm>
            <a:prstGeom prst="can">
              <a:avLst/>
            </a:prstGeom>
            <a:gradFill flip="none" rotWithShape="1">
              <a:gsLst>
                <a:gs pos="0">
                  <a:schemeClr val="bg1"/>
                </a:gs>
                <a:gs pos="100000">
                  <a:srgbClr val="85C2FF"/>
                </a:gs>
                <a:gs pos="100000">
                  <a:srgbClr val="FFEBFA"/>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itchFamily="34" charset="0"/>
                <a:cs typeface="Arial" pitchFamily="34" charset="0"/>
              </a:endParaRPr>
            </a:p>
            <a:p>
              <a:pPr algn="ctr"/>
              <a:r>
                <a:rPr lang="en-US" dirty="0">
                  <a:solidFill>
                    <a:schemeClr val="tx2"/>
                  </a:solidFill>
                  <a:latin typeface="Arial" pitchFamily="34" charset="0"/>
                  <a:cs typeface="Arial" pitchFamily="34" charset="0"/>
                </a:rPr>
                <a:t>LAN/internet, Client/Server</a:t>
              </a:r>
            </a:p>
            <a:p>
              <a:pPr algn="ctr"/>
              <a:r>
                <a:rPr lang="en-US" dirty="0">
                  <a:solidFill>
                    <a:schemeClr val="tx2"/>
                  </a:solidFill>
                  <a:latin typeface="Arial" pitchFamily="34" charset="0"/>
                  <a:cs typeface="Arial" pitchFamily="34" charset="0"/>
                </a:rPr>
                <a:t>PC</a:t>
              </a:r>
            </a:p>
          </p:txBody>
        </p:sp>
        <p:sp>
          <p:nvSpPr>
            <p:cNvPr id="12" name="Oval 11"/>
            <p:cNvSpPr/>
            <p:nvPr/>
          </p:nvSpPr>
          <p:spPr>
            <a:xfrm>
              <a:off x="2743199" y="3636544"/>
              <a:ext cx="3566809" cy="402055"/>
            </a:xfrm>
            <a:prstGeom prst="ellipse">
              <a:avLst/>
            </a:prstGeom>
            <a:solidFill>
              <a:srgbClr val="0070C0">
                <a:alpha val="59000"/>
              </a:srgbClr>
            </a:solidFill>
            <a:ln>
              <a:solidFill>
                <a:schemeClr val="accent1">
                  <a:shade val="50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2</a:t>
              </a:r>
              <a:r>
                <a:rPr lang="en-US" sz="2400" baseline="30000" dirty="0">
                  <a:solidFill>
                    <a:srgbClr val="FF0000"/>
                  </a:solidFill>
                  <a:effectLst>
                    <a:outerShdw blurRad="38100" dist="38100" dir="2700000" algn="tl">
                      <a:srgbClr val="000000">
                        <a:alpha val="43137"/>
                      </a:srgbClr>
                    </a:outerShdw>
                  </a:effectLst>
                  <a:latin typeface="Arial" pitchFamily="34" charset="0"/>
                  <a:cs typeface="Arial" pitchFamily="34" charset="0"/>
                </a:rPr>
                <a:t>nd</a:t>
              </a:r>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 Platform</a:t>
              </a:r>
            </a:p>
          </p:txBody>
        </p:sp>
      </p:grpSp>
      <p:grpSp>
        <p:nvGrpSpPr>
          <p:cNvPr id="9" name="Group 8"/>
          <p:cNvGrpSpPr/>
          <p:nvPr/>
        </p:nvGrpSpPr>
        <p:grpSpPr>
          <a:xfrm>
            <a:off x="3048000" y="5410200"/>
            <a:ext cx="2895600" cy="914400"/>
            <a:chOff x="3200400" y="4914900"/>
            <a:chExt cx="2895600" cy="914400"/>
          </a:xfrm>
        </p:grpSpPr>
        <p:sp>
          <p:nvSpPr>
            <p:cNvPr id="8" name="Can 7"/>
            <p:cNvSpPr/>
            <p:nvPr/>
          </p:nvSpPr>
          <p:spPr>
            <a:xfrm>
              <a:off x="3232484" y="4914900"/>
              <a:ext cx="2863516" cy="914400"/>
            </a:xfrm>
            <a:prstGeom prst="can">
              <a:avLst/>
            </a:prstGeom>
            <a:gradFill flip="none" rotWithShape="1">
              <a:gsLst>
                <a:gs pos="0">
                  <a:srgbClr val="FFEFD1">
                    <a:lumMod val="0"/>
                    <a:lumOff val="100000"/>
                  </a:srgbClr>
                </a:gs>
                <a:gs pos="52000">
                  <a:srgbClr val="F0EB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Arial" pitchFamily="34" charset="0"/>
                  <a:cs typeface="Arial" pitchFamily="34" charset="0"/>
                </a:rPr>
                <a:t>Mainframe, Minicomputer, Terminal</a:t>
              </a:r>
            </a:p>
          </p:txBody>
        </p:sp>
        <p:sp>
          <p:nvSpPr>
            <p:cNvPr id="7" name="Oval 6"/>
            <p:cNvSpPr/>
            <p:nvPr/>
          </p:nvSpPr>
          <p:spPr>
            <a:xfrm>
              <a:off x="3200400" y="4914900"/>
              <a:ext cx="2895600" cy="294774"/>
            </a:xfrm>
            <a:prstGeom prst="ellipse">
              <a:avLst/>
            </a:prstGeom>
            <a:solidFill>
              <a:schemeClr val="accent4">
                <a:alpha val="59000"/>
              </a:schemeClr>
            </a:solidFill>
            <a:ln>
              <a:solidFill>
                <a:schemeClr val="accent1">
                  <a:shade val="50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a:solidFill>
                    <a:srgbClr val="FF0000"/>
                  </a:solidFill>
                  <a:effectLst>
                    <a:outerShdw blurRad="38100" dist="38100" dir="2700000" algn="tl">
                      <a:srgbClr val="000000">
                        <a:alpha val="43137"/>
                      </a:srgbClr>
                    </a:outerShdw>
                  </a:effectLst>
                  <a:latin typeface="Arial" pitchFamily="34" charset="0"/>
                  <a:cs typeface="Arial" pitchFamily="34" charset="0"/>
                </a:rPr>
                <a:t>1</a:t>
              </a:r>
              <a:r>
                <a:rPr lang="en-US" sz="2000" baseline="30000" dirty="0">
                  <a:solidFill>
                    <a:srgbClr val="FF0000"/>
                  </a:solidFill>
                  <a:effectLst>
                    <a:outerShdw blurRad="38100" dist="38100" dir="2700000" algn="tl">
                      <a:srgbClr val="000000">
                        <a:alpha val="43137"/>
                      </a:srgbClr>
                    </a:outerShdw>
                  </a:effectLst>
                  <a:latin typeface="Arial" pitchFamily="34" charset="0"/>
                  <a:cs typeface="Arial" pitchFamily="34" charset="0"/>
                </a:rPr>
                <a:t>st</a:t>
              </a:r>
              <a:r>
                <a:rPr lang="en-US" sz="2000" dirty="0">
                  <a:solidFill>
                    <a:srgbClr val="FF0000"/>
                  </a:solidFill>
                  <a:effectLst>
                    <a:outerShdw blurRad="38100" dist="38100" dir="2700000" algn="tl">
                      <a:srgbClr val="000000">
                        <a:alpha val="43137"/>
                      </a:srgbClr>
                    </a:outerShdw>
                  </a:effectLst>
                  <a:latin typeface="Arial" pitchFamily="34" charset="0"/>
                  <a:cs typeface="Arial" pitchFamily="34" charset="0"/>
                </a:rPr>
                <a:t> Platform</a:t>
              </a:r>
            </a:p>
          </p:txBody>
        </p:sp>
      </p:grpSp>
      <p:sp>
        <p:nvSpPr>
          <p:cNvPr id="21" name="Oval 20"/>
          <p:cNvSpPr/>
          <p:nvPr/>
        </p:nvSpPr>
        <p:spPr>
          <a:xfrm>
            <a:off x="3505200" y="2590800"/>
            <a:ext cx="3579578" cy="832636"/>
          </a:xfrm>
          <a:prstGeom prst="ellipse">
            <a:avLst/>
          </a:prstGeom>
          <a:solidFill>
            <a:schemeClr val="accent2"/>
          </a:solidFill>
          <a:ln>
            <a:no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latin typeface="Arial" pitchFamily="34" charset="0"/>
                <a:cs typeface="Arial" pitchFamily="34" charset="0"/>
              </a:rPr>
              <a:t>The New IT reality</a:t>
            </a:r>
          </a:p>
        </p:txBody>
      </p:sp>
      <p:sp>
        <p:nvSpPr>
          <p:cNvPr id="24" name="Oval 23"/>
          <p:cNvSpPr/>
          <p:nvPr/>
        </p:nvSpPr>
        <p:spPr>
          <a:xfrm>
            <a:off x="5181600" y="2153652"/>
            <a:ext cx="2819400" cy="894348"/>
          </a:xfrm>
          <a:prstGeom prst="ellipse">
            <a:avLst/>
          </a:prstGeom>
          <a:solidFill>
            <a:schemeClr val="accent2"/>
          </a:soli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latin typeface="Arial" pitchFamily="34" charset="0"/>
                <a:cs typeface="Arial" pitchFamily="34" charset="0"/>
              </a:rPr>
              <a:t>Digital mesh</a:t>
            </a:r>
          </a:p>
        </p:txBody>
      </p:sp>
      <p:sp>
        <p:nvSpPr>
          <p:cNvPr id="25" name="Oval 24"/>
          <p:cNvSpPr/>
          <p:nvPr/>
        </p:nvSpPr>
        <p:spPr>
          <a:xfrm>
            <a:off x="685800" y="2306051"/>
            <a:ext cx="2895600" cy="970549"/>
          </a:xfrm>
          <a:prstGeom prst="ellipse">
            <a:avLst/>
          </a:prstGeom>
          <a:solidFill>
            <a:schemeClr val="accent2"/>
          </a:soli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latin typeface="Arial" pitchFamily="34" charset="0"/>
                <a:cs typeface="Arial" pitchFamily="34" charset="0"/>
              </a:rPr>
              <a:t>Smart machines</a:t>
            </a:r>
          </a:p>
        </p:txBody>
      </p:sp>
      <p:pic>
        <p:nvPicPr>
          <p:cNvPr id="26" name="Picture 6" descr="icons.png"/>
          <p:cNvPicPr>
            <a:picLocks noChangeAspect="1"/>
          </p:cNvPicPr>
          <p:nvPr/>
        </p:nvPicPr>
        <p:blipFill>
          <a:blip r:embed="rId2" cstate="print"/>
          <a:srcRect/>
          <a:stretch>
            <a:fillRect/>
          </a:stretch>
        </p:blipFill>
        <p:spPr bwMode="auto">
          <a:xfrm>
            <a:off x="1447800" y="1066800"/>
            <a:ext cx="6553200" cy="1239251"/>
          </a:xfrm>
          <a:prstGeom prst="rect">
            <a:avLst/>
          </a:prstGeom>
          <a:noFill/>
          <a:ln w="9525">
            <a:noFill/>
            <a:miter lim="800000"/>
            <a:headEnd/>
            <a:tailEnd/>
          </a:ln>
        </p:spPr>
      </p:pic>
      <p:sp>
        <p:nvSpPr>
          <p:cNvPr id="23" name="TextBox 22"/>
          <p:cNvSpPr txBox="1"/>
          <p:nvPr/>
        </p:nvSpPr>
        <p:spPr>
          <a:xfrm>
            <a:off x="220578" y="5591145"/>
            <a:ext cx="2370219" cy="400110"/>
          </a:xfrm>
          <a:prstGeom prst="rect">
            <a:avLst/>
          </a:prstGeom>
          <a:noFill/>
        </p:spPr>
        <p:txBody>
          <a:bodyPr wrap="square" rtlCol="0">
            <a:spAutoFit/>
          </a:bodyPr>
          <a:lstStyle/>
          <a:p>
            <a:pPr algn="ctr"/>
            <a:r>
              <a:rPr lang="en-US" sz="2000" dirty="0">
                <a:solidFill>
                  <a:srgbClr val="0070C0"/>
                </a:solidFill>
                <a:latin typeface="Arial" pitchFamily="34" charset="0"/>
                <a:cs typeface="Arial" pitchFamily="34" charset="0"/>
              </a:rPr>
              <a:t>Millions of users</a:t>
            </a:r>
          </a:p>
        </p:txBody>
      </p:sp>
      <p:sp>
        <p:nvSpPr>
          <p:cNvPr id="29" name="TextBox 28"/>
          <p:cNvSpPr txBox="1"/>
          <p:nvPr/>
        </p:nvSpPr>
        <p:spPr>
          <a:xfrm>
            <a:off x="6477000" y="5602069"/>
            <a:ext cx="2590800" cy="400110"/>
          </a:xfrm>
          <a:prstGeom prst="rect">
            <a:avLst/>
          </a:prstGeom>
          <a:noFill/>
        </p:spPr>
        <p:txBody>
          <a:bodyPr wrap="square" rtlCol="0">
            <a:spAutoFit/>
          </a:bodyPr>
          <a:lstStyle/>
          <a:p>
            <a:pPr algn="ctr"/>
            <a:r>
              <a:rPr lang="en-US" sz="2000" dirty="0">
                <a:solidFill>
                  <a:srgbClr val="0070C0"/>
                </a:solidFill>
                <a:latin typeface="Arial" pitchFamily="34" charset="0"/>
                <a:cs typeface="Arial" pitchFamily="34" charset="0"/>
              </a:rPr>
              <a:t>Thousands of Apps</a:t>
            </a:r>
          </a:p>
        </p:txBody>
      </p:sp>
      <p:sp>
        <p:nvSpPr>
          <p:cNvPr id="30" name="TextBox 29"/>
          <p:cNvSpPr txBox="1"/>
          <p:nvPr/>
        </p:nvSpPr>
        <p:spPr>
          <a:xfrm>
            <a:off x="-1" y="4467712"/>
            <a:ext cx="2362199" cy="707886"/>
          </a:xfrm>
          <a:prstGeom prst="rect">
            <a:avLst/>
          </a:prstGeom>
          <a:noFill/>
        </p:spPr>
        <p:txBody>
          <a:bodyPr wrap="square" rtlCol="0">
            <a:spAutoFit/>
          </a:bodyPr>
          <a:lstStyle/>
          <a:p>
            <a:pPr algn="ctr"/>
            <a:r>
              <a:rPr lang="en-US" sz="2000" dirty="0">
                <a:solidFill>
                  <a:srgbClr val="0070C0"/>
                </a:solidFill>
                <a:latin typeface="Arial" pitchFamily="34" charset="0"/>
                <a:cs typeface="Arial" pitchFamily="34" charset="0"/>
              </a:rPr>
              <a:t>Hundreds of Millions of users</a:t>
            </a:r>
          </a:p>
        </p:txBody>
      </p:sp>
      <p:sp>
        <p:nvSpPr>
          <p:cNvPr id="31" name="TextBox 30"/>
          <p:cNvSpPr txBox="1"/>
          <p:nvPr/>
        </p:nvSpPr>
        <p:spPr>
          <a:xfrm>
            <a:off x="6477000" y="4572000"/>
            <a:ext cx="2590800" cy="707886"/>
          </a:xfrm>
          <a:prstGeom prst="rect">
            <a:avLst/>
          </a:prstGeom>
          <a:noFill/>
        </p:spPr>
        <p:txBody>
          <a:bodyPr wrap="square" rtlCol="0">
            <a:spAutoFit/>
          </a:bodyPr>
          <a:lstStyle/>
          <a:p>
            <a:pPr algn="ctr"/>
            <a:r>
              <a:rPr lang="en-US" sz="2000" dirty="0">
                <a:solidFill>
                  <a:srgbClr val="0070C0"/>
                </a:solidFill>
                <a:latin typeface="Arial" pitchFamily="34" charset="0"/>
                <a:cs typeface="Arial" pitchFamily="34" charset="0"/>
              </a:rPr>
              <a:t>Tens of Thousands of Apps</a:t>
            </a:r>
          </a:p>
        </p:txBody>
      </p:sp>
      <p:sp>
        <p:nvSpPr>
          <p:cNvPr id="32" name="TextBox 31"/>
          <p:cNvSpPr txBox="1"/>
          <p:nvPr/>
        </p:nvSpPr>
        <p:spPr>
          <a:xfrm>
            <a:off x="-8022" y="3285565"/>
            <a:ext cx="1760621" cy="707886"/>
          </a:xfrm>
          <a:prstGeom prst="rect">
            <a:avLst/>
          </a:prstGeom>
          <a:noFill/>
        </p:spPr>
        <p:txBody>
          <a:bodyPr wrap="square" rtlCol="0">
            <a:spAutoFit/>
          </a:bodyPr>
          <a:lstStyle/>
          <a:p>
            <a:pPr algn="ctr"/>
            <a:r>
              <a:rPr lang="en-US" sz="2000" dirty="0">
                <a:solidFill>
                  <a:srgbClr val="0070C0"/>
                </a:solidFill>
                <a:latin typeface="Arial" pitchFamily="34" charset="0"/>
                <a:cs typeface="Arial" pitchFamily="34" charset="0"/>
              </a:rPr>
              <a:t>Billions of users</a:t>
            </a:r>
          </a:p>
        </p:txBody>
      </p:sp>
      <p:sp>
        <p:nvSpPr>
          <p:cNvPr id="33" name="TextBox 32"/>
          <p:cNvSpPr txBox="1"/>
          <p:nvPr/>
        </p:nvSpPr>
        <p:spPr>
          <a:xfrm>
            <a:off x="7162800" y="3178314"/>
            <a:ext cx="1905000" cy="707886"/>
          </a:xfrm>
          <a:prstGeom prst="rect">
            <a:avLst/>
          </a:prstGeom>
          <a:noFill/>
        </p:spPr>
        <p:txBody>
          <a:bodyPr wrap="square" rtlCol="0">
            <a:spAutoFit/>
          </a:bodyPr>
          <a:lstStyle/>
          <a:p>
            <a:pPr algn="ctr"/>
            <a:r>
              <a:rPr lang="en-US" sz="2000" dirty="0">
                <a:solidFill>
                  <a:srgbClr val="0070C0"/>
                </a:solidFill>
                <a:latin typeface="Arial" pitchFamily="34" charset="0"/>
                <a:cs typeface="Arial" pitchFamily="34" charset="0"/>
              </a:rPr>
              <a:t>Millions of Apps</a:t>
            </a:r>
          </a:p>
        </p:txBody>
      </p:sp>
    </p:spTree>
    <p:extLst>
      <p:ext uri="{BB962C8B-B14F-4D97-AF65-F5344CB8AC3E}">
        <p14:creationId xmlns:p14="http://schemas.microsoft.com/office/powerpoint/2010/main" val="13882743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trends</a:t>
            </a:r>
          </a:p>
        </p:txBody>
      </p:sp>
      <p:pic>
        <p:nvPicPr>
          <p:cNvPr id="1028" name="Picture 4" descr="Image result for idc 4th platform">
            <a:extLst>
              <a:ext uri="{FF2B5EF4-FFF2-40B4-BE49-F238E27FC236}">
                <a16:creationId xmlns:a16="http://schemas.microsoft.com/office/drawing/2014/main" id="{FB0BA056-45A1-4E44-B195-16932B411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4008"/>
            <a:ext cx="8982492" cy="430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0851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trends</a:t>
            </a:r>
          </a:p>
        </p:txBody>
      </p:sp>
      <p:sp>
        <p:nvSpPr>
          <p:cNvPr id="3" name="Content Placeholder 2"/>
          <p:cNvSpPr>
            <a:spLocks noGrp="1"/>
          </p:cNvSpPr>
          <p:nvPr>
            <p:ph sz="quarter" idx="1"/>
          </p:nvPr>
        </p:nvSpPr>
        <p:spPr>
          <a:xfrm>
            <a:off x="4953000" y="1463842"/>
            <a:ext cx="4114800" cy="2149642"/>
          </a:xfrm>
          <a:solidFill>
            <a:schemeClr val="accent2">
              <a:alpha val="49000"/>
            </a:schemeClr>
          </a:solidFill>
          <a:ln w="25400" cmpd="sng">
            <a:solidFill>
              <a:srgbClr val="002060"/>
            </a:solidFill>
          </a:ln>
        </p:spPr>
        <p:txBody>
          <a:bodyPr>
            <a:normAutofit/>
          </a:bodyPr>
          <a:lstStyle/>
          <a:p>
            <a:pPr algn="ctr"/>
            <a:r>
              <a:rPr lang="en-US" sz="2400" b="1" dirty="0">
                <a:solidFill>
                  <a:srgbClr val="FF0000"/>
                </a:solidFill>
                <a:effectLst>
                  <a:outerShdw blurRad="38100" dist="38100" dir="2700000" algn="tl">
                    <a:srgbClr val="000000">
                      <a:alpha val="43137"/>
                    </a:srgbClr>
                  </a:outerShdw>
                </a:effectLst>
              </a:rPr>
              <a:t>Digital Mesh</a:t>
            </a:r>
          </a:p>
          <a:p>
            <a:pPr>
              <a:spcBef>
                <a:spcPts val="1200"/>
              </a:spcBef>
              <a:buFont typeface="Wingdings" pitchFamily="2" charset="2"/>
              <a:buChar char="ü"/>
            </a:pPr>
            <a:r>
              <a:rPr lang="en-US" sz="2400" dirty="0"/>
              <a:t>Device mesh</a:t>
            </a:r>
          </a:p>
          <a:p>
            <a:pPr>
              <a:spcBef>
                <a:spcPts val="1200"/>
              </a:spcBef>
              <a:buFont typeface="Wingdings" pitchFamily="2" charset="2"/>
              <a:buChar char="ü"/>
            </a:pPr>
            <a:r>
              <a:rPr lang="en-US" sz="2400" dirty="0"/>
              <a:t>Ambient user experience</a:t>
            </a:r>
          </a:p>
          <a:p>
            <a:pPr>
              <a:spcBef>
                <a:spcPts val="1200"/>
              </a:spcBef>
              <a:buFont typeface="Wingdings" pitchFamily="2" charset="2"/>
              <a:buChar char="ü"/>
            </a:pPr>
            <a:r>
              <a:rPr lang="en-US" sz="2400" dirty="0"/>
              <a:t>3D printing materials</a:t>
            </a:r>
          </a:p>
        </p:txBody>
      </p:sp>
      <p:sp>
        <p:nvSpPr>
          <p:cNvPr id="5" name="Content Placeholder 2"/>
          <p:cNvSpPr txBox="1">
            <a:spLocks/>
          </p:cNvSpPr>
          <p:nvPr/>
        </p:nvSpPr>
        <p:spPr>
          <a:xfrm>
            <a:off x="228600" y="1463842"/>
            <a:ext cx="4724400" cy="2149642"/>
          </a:xfrm>
          <a:prstGeom prst="rect">
            <a:avLst/>
          </a:prstGeom>
          <a:solidFill>
            <a:schemeClr val="bg2">
              <a:alpha val="49000"/>
            </a:schemeClr>
          </a:solidFill>
          <a:ln w="25400">
            <a:solidFill>
              <a:schemeClr val="accent1"/>
            </a:solidFill>
          </a:ln>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ctr"/>
            <a:r>
              <a:rPr lang="en-US" sz="2400" b="1" dirty="0">
                <a:solidFill>
                  <a:srgbClr val="FF0000"/>
                </a:solidFill>
                <a:effectLst>
                  <a:outerShdw blurRad="38100" dist="38100" dir="2700000" algn="tl">
                    <a:srgbClr val="000000">
                      <a:alpha val="43137"/>
                    </a:srgbClr>
                  </a:outerShdw>
                </a:effectLst>
              </a:rPr>
              <a:t>Smart Machines</a:t>
            </a:r>
          </a:p>
          <a:p>
            <a:pPr>
              <a:spcBef>
                <a:spcPts val="1200"/>
              </a:spcBef>
              <a:buFont typeface="Wingdings" pitchFamily="2" charset="2"/>
              <a:buChar char="ü"/>
            </a:pPr>
            <a:r>
              <a:rPr lang="en-US" sz="2400" dirty="0"/>
              <a:t>Information of every things</a:t>
            </a:r>
          </a:p>
          <a:p>
            <a:pPr>
              <a:spcBef>
                <a:spcPts val="1200"/>
              </a:spcBef>
              <a:buFont typeface="Wingdings" pitchFamily="2" charset="2"/>
              <a:buChar char="ü"/>
            </a:pPr>
            <a:r>
              <a:rPr lang="en-US" sz="2400" dirty="0"/>
              <a:t>Advanced machine learning</a:t>
            </a:r>
          </a:p>
          <a:p>
            <a:pPr>
              <a:spcBef>
                <a:spcPts val="1200"/>
              </a:spcBef>
              <a:buFont typeface="Wingdings" pitchFamily="2" charset="2"/>
              <a:buChar char="ü"/>
            </a:pPr>
            <a:r>
              <a:rPr lang="en-US" sz="2400" dirty="0"/>
              <a:t>Autonomous agents and things</a:t>
            </a:r>
          </a:p>
        </p:txBody>
      </p:sp>
      <p:sp>
        <p:nvSpPr>
          <p:cNvPr id="6" name="Content Placeholder 2"/>
          <p:cNvSpPr txBox="1">
            <a:spLocks/>
          </p:cNvSpPr>
          <p:nvPr/>
        </p:nvSpPr>
        <p:spPr>
          <a:xfrm>
            <a:off x="228600" y="3597442"/>
            <a:ext cx="8839200" cy="2041358"/>
          </a:xfrm>
          <a:prstGeom prst="rect">
            <a:avLst/>
          </a:prstGeom>
          <a:ln w="25400">
            <a:solidFill>
              <a:srgbClr val="0070C0"/>
            </a:solidFill>
          </a:ln>
        </p:spPr>
        <p:txBody>
          <a:bodyPr vert="horz" numCol="2">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sz="2400" dirty="0"/>
          </a:p>
          <a:p>
            <a:pPr>
              <a:spcBef>
                <a:spcPts val="1800"/>
              </a:spcBef>
            </a:pPr>
            <a:r>
              <a:rPr lang="en-US" sz="2400" dirty="0"/>
              <a:t>Adaptive security arch. </a:t>
            </a:r>
          </a:p>
          <a:p>
            <a:pPr>
              <a:spcBef>
                <a:spcPts val="1800"/>
              </a:spcBef>
            </a:pPr>
            <a:r>
              <a:rPr lang="en-US" sz="2400" dirty="0"/>
              <a:t>Advanced system arch.</a:t>
            </a:r>
          </a:p>
          <a:p>
            <a:pPr marL="0" indent="0">
              <a:spcBef>
                <a:spcPts val="1800"/>
              </a:spcBef>
              <a:buNone/>
            </a:pPr>
            <a:endParaRPr lang="en-US" sz="2400" dirty="0"/>
          </a:p>
          <a:p>
            <a:pPr>
              <a:spcBef>
                <a:spcPts val="1800"/>
              </a:spcBef>
            </a:pPr>
            <a:r>
              <a:rPr lang="en-US" sz="2400" dirty="0"/>
              <a:t>Mesh app and service arch.</a:t>
            </a:r>
          </a:p>
          <a:p>
            <a:pPr>
              <a:spcBef>
                <a:spcPts val="1800"/>
              </a:spcBef>
            </a:pPr>
            <a:r>
              <a:rPr lang="en-US" sz="2400" dirty="0" err="1"/>
              <a:t>IoT</a:t>
            </a:r>
            <a:r>
              <a:rPr lang="en-US" sz="2400" dirty="0"/>
              <a:t> architecture and platforms</a:t>
            </a:r>
          </a:p>
        </p:txBody>
      </p:sp>
      <p:sp>
        <p:nvSpPr>
          <p:cNvPr id="7" name="Content Placeholder 2"/>
          <p:cNvSpPr txBox="1">
            <a:spLocks/>
          </p:cNvSpPr>
          <p:nvPr/>
        </p:nvSpPr>
        <p:spPr>
          <a:xfrm>
            <a:off x="2590800" y="3673642"/>
            <a:ext cx="4343400" cy="609600"/>
          </a:xfrm>
          <a:prstGeom prst="rect">
            <a:avLst/>
          </a:prstGeom>
          <a:solidFill>
            <a:schemeClr val="accent2">
              <a:alpha val="0"/>
            </a:schemeClr>
          </a:solidFill>
          <a:ln w="25400" cmpd="sng">
            <a:noFill/>
          </a:ln>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ctr"/>
            <a:r>
              <a:rPr lang="en-US" sz="2400" b="1" dirty="0">
                <a:solidFill>
                  <a:srgbClr val="FF0000"/>
                </a:solidFill>
                <a:effectLst>
                  <a:outerShdw blurRad="38100" dist="38100" dir="2700000" algn="tl">
                    <a:srgbClr val="000000">
                      <a:alpha val="43137"/>
                    </a:srgbClr>
                  </a:outerShdw>
                </a:effectLst>
              </a:rPr>
              <a:t>New IT Reality</a:t>
            </a:r>
          </a:p>
        </p:txBody>
      </p:sp>
    </p:spTree>
    <p:extLst>
      <p:ext uri="{BB962C8B-B14F-4D97-AF65-F5344CB8AC3E}">
        <p14:creationId xmlns:p14="http://schemas.microsoft.com/office/powerpoint/2010/main" val="32763172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Mesh</a:t>
            </a:r>
          </a:p>
        </p:txBody>
      </p:sp>
      <p:sp>
        <p:nvSpPr>
          <p:cNvPr id="4" name="AutoShape 2" descr="Image result for social net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evice mes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Bức ảnh từng gây sốc về sự thay đổi chóng mặt của smartphone và các thiết bị di độ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42999"/>
            <a:ext cx="4953000" cy="49844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781800" y="2337063"/>
            <a:ext cx="1371600" cy="830997"/>
          </a:xfrm>
          <a:prstGeom prst="rect">
            <a:avLst/>
          </a:prstGeom>
        </p:spPr>
        <p:txBody>
          <a:bodyPr wrap="square">
            <a:spAutoFit/>
          </a:bodyPr>
          <a:lstStyle/>
          <a:p>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Device Mesh</a:t>
            </a:r>
          </a:p>
        </p:txBody>
      </p:sp>
    </p:spTree>
    <p:extLst>
      <p:ext uri="{BB962C8B-B14F-4D97-AF65-F5344CB8AC3E}">
        <p14:creationId xmlns:p14="http://schemas.microsoft.com/office/powerpoint/2010/main" val="8519391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Mesh</a:t>
            </a:r>
          </a:p>
        </p:txBody>
      </p:sp>
      <p:sp>
        <p:nvSpPr>
          <p:cNvPr id="4" name="AutoShape 2" descr="Image result for social net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evice mes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280282"/>
            <a:ext cx="5864225" cy="4129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1066800"/>
            <a:ext cx="1905000" cy="1909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9700" y="2976767"/>
            <a:ext cx="1968500" cy="15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9700" y="4596606"/>
            <a:ext cx="1968500"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2124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Mesh</a:t>
            </a:r>
          </a:p>
        </p:txBody>
      </p:sp>
      <p:sp>
        <p:nvSpPr>
          <p:cNvPr id="4" name="AutoShape 2" descr="Image result for social net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evice mes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7315200" y="1921565"/>
            <a:ext cx="1828800" cy="1200329"/>
          </a:xfrm>
          <a:prstGeom prst="rect">
            <a:avLst/>
          </a:prstGeom>
        </p:spPr>
        <p:txBody>
          <a:bodyPr wrap="square">
            <a:spAutoFit/>
          </a:bodyPr>
          <a:lstStyle/>
          <a:p>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User ambient experience</a:t>
            </a:r>
          </a:p>
        </p:txBody>
      </p:sp>
      <p:sp>
        <p:nvSpPr>
          <p:cNvPr id="7" name="Rectangle 6"/>
          <p:cNvSpPr/>
          <p:nvPr/>
        </p:nvSpPr>
        <p:spPr>
          <a:xfrm>
            <a:off x="460375" y="4953000"/>
            <a:ext cx="8455025" cy="1323439"/>
          </a:xfrm>
          <a:prstGeom prst="rect">
            <a:avLst/>
          </a:prstGeom>
        </p:spPr>
        <p:txBody>
          <a:bodyPr wrap="square">
            <a:spAutoFit/>
          </a:bodyPr>
          <a:lstStyle/>
          <a:p>
            <a:pPr marL="285750" indent="-285750">
              <a:buFont typeface="Wingdings" pitchFamily="2" charset="2"/>
              <a:buChar char="Ø"/>
            </a:pPr>
            <a:r>
              <a:rPr lang="en-US" sz="1600" dirty="0">
                <a:latin typeface="Arial" pitchFamily="34" charset="0"/>
                <a:cs typeface="Arial" pitchFamily="34" charset="0"/>
              </a:rPr>
              <a:t>The experience blends physical, virtual and electronic environments,  gather more contextual data.</a:t>
            </a:r>
          </a:p>
          <a:p>
            <a:pPr marL="285750" indent="-285750">
              <a:buFont typeface="Wingdings" pitchFamily="2" charset="2"/>
              <a:buChar char="Ø"/>
            </a:pPr>
            <a:r>
              <a:rPr lang="en-US" sz="1600" dirty="0">
                <a:latin typeface="Arial" pitchFamily="34" charset="0"/>
                <a:cs typeface="Arial" pitchFamily="34" charset="0"/>
              </a:rPr>
              <a:t>Organizations will need to consider their customers’ behavior journeys to shift the focus on design from discrete apps to the entire mesh of products and services involved in the user experience.</a:t>
            </a:r>
          </a:p>
        </p:txBody>
      </p:sp>
      <p:pic>
        <p:nvPicPr>
          <p:cNvPr id="5" name="Hitachi Consulting focuses on ambient experiences.mp4">
            <a:hlinkClick r:id="" action="ppaction://media"/>
          </p:cNvPr>
          <p:cNvPicPr>
            <a:picLocks noChangeAspect="1"/>
          </p:cNvPicPr>
          <p:nvPr>
            <a:videoFile r:link="rId1"/>
            <p:extLst>
              <p:ext uri="{DAA4B4D4-6D71-4841-9C94-3DE7FCFB9230}">
                <p14:media xmlns:p14="http://schemas.microsoft.com/office/powerpoint/2010/main" r:embed="rId2">
                  <p14:trim st="34992.3456"/>
                </p14:media>
              </p:ext>
            </p:extLst>
          </p:nvPr>
        </p:nvPicPr>
        <p:blipFill>
          <a:blip r:embed="rId5"/>
          <a:stretch>
            <a:fillRect/>
          </a:stretch>
        </p:blipFill>
        <p:spPr>
          <a:xfrm>
            <a:off x="622715" y="1031325"/>
            <a:ext cx="6463886" cy="3635937"/>
          </a:xfrm>
          <a:prstGeom prst="rect">
            <a:avLst/>
          </a:prstGeom>
        </p:spPr>
      </p:pic>
    </p:spTree>
    <p:extLst>
      <p:ext uri="{BB962C8B-B14F-4D97-AF65-F5344CB8AC3E}">
        <p14:creationId xmlns:p14="http://schemas.microsoft.com/office/powerpoint/2010/main" val="31469771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Mesh</a:t>
            </a:r>
          </a:p>
        </p:txBody>
      </p:sp>
      <p:sp>
        <p:nvSpPr>
          <p:cNvPr id="4" name="AutoShape 2" descr="Image result for social net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evice mes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7315200" y="1921565"/>
            <a:ext cx="1828800" cy="1200329"/>
          </a:xfrm>
          <a:prstGeom prst="rect">
            <a:avLst/>
          </a:prstGeom>
        </p:spPr>
        <p:txBody>
          <a:bodyPr wrap="square">
            <a:spAutoFit/>
          </a:bodyPr>
          <a:lstStyle/>
          <a:p>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User ambient experience</a:t>
            </a:r>
          </a:p>
        </p:txBody>
      </p:sp>
      <p:pic>
        <p:nvPicPr>
          <p:cNvPr id="4098" name="Picture 2" descr="Trước đây chúng ta cần những chuyến thám hiểm thực tế để khám phá cảnh vật, môi trường, nền văn hóa xung quanh. Giờ đây bạn chỉ cần ngồi một chỗ và tìm kiếm trên Internet mà thô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43001"/>
            <a:ext cx="5105400" cy="492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3486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Mesh</a:t>
            </a:r>
          </a:p>
        </p:txBody>
      </p:sp>
      <p:sp>
        <p:nvSpPr>
          <p:cNvPr id="4" name="AutoShape 2" descr="Image result for social net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evice mes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ttp://www.tph.ca/portals/2/images/content/3d-printing/3d-printing-rubber-like-print-sample-ti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75" y="1219200"/>
            <a:ext cx="2895600" cy="2895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788963" y="5486400"/>
            <a:ext cx="3010761" cy="461665"/>
          </a:xfrm>
          <a:prstGeom prst="rect">
            <a:avLst/>
          </a:prstGeom>
        </p:spPr>
        <p:txBody>
          <a:bodyPr wrap="none">
            <a:spAutoFit/>
          </a:bodyPr>
          <a:lstStyle/>
          <a:p>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3D printing materials</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526" y="1219200"/>
            <a:ext cx="57150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91446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trends</a:t>
            </a:r>
          </a:p>
        </p:txBody>
      </p:sp>
      <p:sp>
        <p:nvSpPr>
          <p:cNvPr id="3" name="Content Placeholder 2"/>
          <p:cNvSpPr>
            <a:spLocks noGrp="1"/>
          </p:cNvSpPr>
          <p:nvPr>
            <p:ph sz="quarter" idx="1"/>
          </p:nvPr>
        </p:nvSpPr>
        <p:spPr>
          <a:xfrm>
            <a:off x="4953000" y="1463842"/>
            <a:ext cx="4114800" cy="2149642"/>
          </a:xfrm>
          <a:solidFill>
            <a:schemeClr val="accent2">
              <a:alpha val="49000"/>
            </a:schemeClr>
          </a:solidFill>
          <a:ln w="25400" cmpd="sng">
            <a:solidFill>
              <a:srgbClr val="002060"/>
            </a:solidFill>
          </a:ln>
        </p:spPr>
        <p:txBody>
          <a:bodyPr>
            <a:normAutofit/>
          </a:bodyPr>
          <a:lstStyle/>
          <a:p>
            <a:pPr algn="ctr"/>
            <a:r>
              <a:rPr lang="en-US" sz="2400" b="1" dirty="0">
                <a:solidFill>
                  <a:srgbClr val="FF0000"/>
                </a:solidFill>
                <a:effectLst>
                  <a:outerShdw blurRad="38100" dist="38100" dir="2700000" algn="tl">
                    <a:srgbClr val="000000">
                      <a:alpha val="43137"/>
                    </a:srgbClr>
                  </a:outerShdw>
                </a:effectLst>
              </a:rPr>
              <a:t>Digital Mesh</a:t>
            </a:r>
          </a:p>
          <a:p>
            <a:pPr>
              <a:spcBef>
                <a:spcPts val="1200"/>
              </a:spcBef>
              <a:buFont typeface="Wingdings" pitchFamily="2" charset="2"/>
              <a:buChar char="ü"/>
            </a:pPr>
            <a:r>
              <a:rPr lang="en-US" sz="2400" dirty="0"/>
              <a:t>Device mesh</a:t>
            </a:r>
          </a:p>
          <a:p>
            <a:pPr>
              <a:spcBef>
                <a:spcPts val="1200"/>
              </a:spcBef>
              <a:buFont typeface="Wingdings" pitchFamily="2" charset="2"/>
              <a:buChar char="ü"/>
            </a:pPr>
            <a:r>
              <a:rPr lang="en-US" sz="2400" dirty="0"/>
              <a:t>Ambient user experience</a:t>
            </a:r>
          </a:p>
          <a:p>
            <a:pPr>
              <a:spcBef>
                <a:spcPts val="1200"/>
              </a:spcBef>
              <a:buFont typeface="Wingdings" pitchFamily="2" charset="2"/>
              <a:buChar char="ü"/>
            </a:pPr>
            <a:r>
              <a:rPr lang="en-US" sz="2400" dirty="0"/>
              <a:t>3D printing materials</a:t>
            </a:r>
          </a:p>
        </p:txBody>
      </p:sp>
      <p:sp>
        <p:nvSpPr>
          <p:cNvPr id="5" name="Content Placeholder 2"/>
          <p:cNvSpPr txBox="1">
            <a:spLocks/>
          </p:cNvSpPr>
          <p:nvPr/>
        </p:nvSpPr>
        <p:spPr>
          <a:xfrm>
            <a:off x="228600" y="1463842"/>
            <a:ext cx="4724400" cy="2149642"/>
          </a:xfrm>
          <a:prstGeom prst="rect">
            <a:avLst/>
          </a:prstGeom>
          <a:solidFill>
            <a:schemeClr val="bg2">
              <a:alpha val="49000"/>
            </a:schemeClr>
          </a:solidFill>
          <a:ln w="25400">
            <a:solidFill>
              <a:schemeClr val="accent1"/>
            </a:solidFill>
          </a:ln>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ctr"/>
            <a:r>
              <a:rPr lang="en-US" sz="2400" b="1" dirty="0">
                <a:solidFill>
                  <a:srgbClr val="FF0000"/>
                </a:solidFill>
                <a:effectLst>
                  <a:outerShdw blurRad="38100" dist="38100" dir="2700000" algn="tl">
                    <a:srgbClr val="000000">
                      <a:alpha val="43137"/>
                    </a:srgbClr>
                  </a:outerShdw>
                </a:effectLst>
              </a:rPr>
              <a:t>Smart Machines</a:t>
            </a:r>
          </a:p>
          <a:p>
            <a:pPr>
              <a:spcBef>
                <a:spcPts val="1200"/>
              </a:spcBef>
              <a:buFont typeface="Wingdings" pitchFamily="2" charset="2"/>
              <a:buChar char="ü"/>
            </a:pPr>
            <a:r>
              <a:rPr lang="en-US" sz="2400" dirty="0"/>
              <a:t>Information of every things</a:t>
            </a:r>
          </a:p>
          <a:p>
            <a:pPr>
              <a:spcBef>
                <a:spcPts val="1200"/>
              </a:spcBef>
              <a:buFont typeface="Wingdings" pitchFamily="2" charset="2"/>
              <a:buChar char="ü"/>
            </a:pPr>
            <a:r>
              <a:rPr lang="en-US" sz="2400" dirty="0"/>
              <a:t>Advanced machine learning</a:t>
            </a:r>
          </a:p>
          <a:p>
            <a:pPr>
              <a:spcBef>
                <a:spcPts val="1200"/>
              </a:spcBef>
              <a:buFont typeface="Wingdings" pitchFamily="2" charset="2"/>
              <a:buChar char="ü"/>
            </a:pPr>
            <a:r>
              <a:rPr lang="en-US" sz="2400" dirty="0"/>
              <a:t>Autonomous agents and things</a:t>
            </a:r>
          </a:p>
        </p:txBody>
      </p:sp>
      <p:sp>
        <p:nvSpPr>
          <p:cNvPr id="6" name="Content Placeholder 2"/>
          <p:cNvSpPr txBox="1">
            <a:spLocks/>
          </p:cNvSpPr>
          <p:nvPr/>
        </p:nvSpPr>
        <p:spPr>
          <a:xfrm>
            <a:off x="228600" y="3597442"/>
            <a:ext cx="8839200" cy="2041358"/>
          </a:xfrm>
          <a:prstGeom prst="rect">
            <a:avLst/>
          </a:prstGeom>
          <a:ln w="25400">
            <a:solidFill>
              <a:srgbClr val="0070C0"/>
            </a:solidFill>
          </a:ln>
        </p:spPr>
        <p:txBody>
          <a:bodyPr vert="horz" numCol="2">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sz="2400" dirty="0"/>
          </a:p>
          <a:p>
            <a:pPr>
              <a:spcBef>
                <a:spcPts val="1800"/>
              </a:spcBef>
            </a:pPr>
            <a:r>
              <a:rPr lang="en-US" sz="2400" dirty="0"/>
              <a:t>Adaptive security arch. </a:t>
            </a:r>
          </a:p>
          <a:p>
            <a:pPr>
              <a:spcBef>
                <a:spcPts val="1800"/>
              </a:spcBef>
            </a:pPr>
            <a:r>
              <a:rPr lang="en-US" sz="2400" dirty="0"/>
              <a:t>Advanced system arch.</a:t>
            </a:r>
          </a:p>
          <a:p>
            <a:pPr marL="0" indent="0">
              <a:spcBef>
                <a:spcPts val="1800"/>
              </a:spcBef>
              <a:buNone/>
            </a:pPr>
            <a:endParaRPr lang="en-US" sz="2400" dirty="0"/>
          </a:p>
          <a:p>
            <a:pPr>
              <a:spcBef>
                <a:spcPts val="1800"/>
              </a:spcBef>
            </a:pPr>
            <a:r>
              <a:rPr lang="en-US" sz="2400" dirty="0"/>
              <a:t>Mesh app and service arch.</a:t>
            </a:r>
          </a:p>
          <a:p>
            <a:pPr>
              <a:spcBef>
                <a:spcPts val="1800"/>
              </a:spcBef>
            </a:pPr>
            <a:r>
              <a:rPr lang="en-US" sz="2400" dirty="0" err="1"/>
              <a:t>IoT</a:t>
            </a:r>
            <a:r>
              <a:rPr lang="en-US" sz="2400" dirty="0"/>
              <a:t> architecture and platforms</a:t>
            </a:r>
          </a:p>
        </p:txBody>
      </p:sp>
      <p:sp>
        <p:nvSpPr>
          <p:cNvPr id="7" name="Content Placeholder 2"/>
          <p:cNvSpPr txBox="1">
            <a:spLocks/>
          </p:cNvSpPr>
          <p:nvPr/>
        </p:nvSpPr>
        <p:spPr>
          <a:xfrm>
            <a:off x="2590800" y="3673642"/>
            <a:ext cx="4343400" cy="609600"/>
          </a:xfrm>
          <a:prstGeom prst="rect">
            <a:avLst/>
          </a:prstGeom>
          <a:solidFill>
            <a:schemeClr val="accent2">
              <a:alpha val="0"/>
            </a:schemeClr>
          </a:solidFill>
          <a:ln w="25400" cmpd="sng">
            <a:noFill/>
          </a:ln>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ctr"/>
            <a:r>
              <a:rPr lang="en-US" sz="2400" b="1" dirty="0">
                <a:solidFill>
                  <a:srgbClr val="FF0000"/>
                </a:solidFill>
                <a:effectLst>
                  <a:outerShdw blurRad="38100" dist="38100" dir="2700000" algn="tl">
                    <a:srgbClr val="000000">
                      <a:alpha val="43137"/>
                    </a:srgbClr>
                  </a:outerShdw>
                </a:effectLst>
              </a:rPr>
              <a:t>New IT Reality</a:t>
            </a:r>
          </a:p>
        </p:txBody>
      </p:sp>
    </p:spTree>
    <p:extLst>
      <p:ext uri="{BB962C8B-B14F-4D97-AF65-F5344CB8AC3E}">
        <p14:creationId xmlns:p14="http://schemas.microsoft.com/office/powerpoint/2010/main" val="28352609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Disciplines of Computing</a:t>
            </a:r>
            <a:endParaRPr lang="en-US" dirty="0"/>
          </a:p>
        </p:txBody>
      </p:sp>
      <p:sp>
        <p:nvSpPr>
          <p:cNvPr id="3" name="Content Placeholder 2"/>
          <p:cNvSpPr>
            <a:spLocks noGrp="1"/>
          </p:cNvSpPr>
          <p:nvPr>
            <p:ph sz="quarter" idx="1"/>
          </p:nvPr>
        </p:nvSpPr>
        <p:spPr>
          <a:xfrm>
            <a:off x="457200" y="1295400"/>
            <a:ext cx="8229600" cy="4876800"/>
          </a:xfrm>
        </p:spPr>
        <p:txBody>
          <a:bodyPr>
            <a:normAutofit/>
          </a:bodyPr>
          <a:lstStyle/>
          <a:p>
            <a:pPr>
              <a:spcBef>
                <a:spcPts val="1200"/>
              </a:spcBef>
            </a:pPr>
            <a:r>
              <a:rPr lang="en-US" sz="3600" dirty="0">
                <a:solidFill>
                  <a:srgbClr val="0070C0"/>
                </a:solidFill>
              </a:rPr>
              <a:t>Association for Computing Machinery (ACM)</a:t>
            </a:r>
          </a:p>
          <a:p>
            <a:pPr lvl="1">
              <a:spcBef>
                <a:spcPts val="1200"/>
              </a:spcBef>
            </a:pPr>
            <a:r>
              <a:rPr lang="en-US" sz="3200" dirty="0">
                <a:solidFill>
                  <a:srgbClr val="0070C0"/>
                </a:solidFill>
              </a:rPr>
              <a:t>Computer Science </a:t>
            </a:r>
          </a:p>
          <a:p>
            <a:pPr lvl="1">
              <a:spcBef>
                <a:spcPts val="1200"/>
              </a:spcBef>
            </a:pPr>
            <a:r>
              <a:rPr lang="en-US" sz="3200" dirty="0">
                <a:solidFill>
                  <a:srgbClr val="0070C0"/>
                </a:solidFill>
              </a:rPr>
              <a:t>Computer Engineering</a:t>
            </a:r>
          </a:p>
          <a:p>
            <a:pPr lvl="1">
              <a:spcBef>
                <a:spcPts val="1200"/>
              </a:spcBef>
            </a:pPr>
            <a:r>
              <a:rPr lang="en-US" sz="3200" dirty="0">
                <a:solidFill>
                  <a:srgbClr val="0070C0"/>
                </a:solidFill>
              </a:rPr>
              <a:t>Information Systems</a:t>
            </a:r>
          </a:p>
          <a:p>
            <a:pPr lvl="1">
              <a:spcBef>
                <a:spcPts val="1200"/>
              </a:spcBef>
            </a:pPr>
            <a:r>
              <a:rPr lang="en-US" sz="3200" dirty="0">
                <a:solidFill>
                  <a:srgbClr val="0070C0"/>
                </a:solidFill>
              </a:rPr>
              <a:t>Information Technology</a:t>
            </a:r>
          </a:p>
          <a:p>
            <a:pPr lvl="1">
              <a:spcBef>
                <a:spcPts val="1200"/>
              </a:spcBef>
            </a:pPr>
            <a:r>
              <a:rPr lang="en-US" sz="3200" dirty="0">
                <a:solidFill>
                  <a:srgbClr val="0070C0"/>
                </a:solidFill>
              </a:rPr>
              <a:t>Software Engineering</a:t>
            </a:r>
          </a:p>
        </p:txBody>
      </p:sp>
    </p:spTree>
    <p:extLst>
      <p:ext uri="{BB962C8B-B14F-4D97-AF65-F5344CB8AC3E}">
        <p14:creationId xmlns:p14="http://schemas.microsoft.com/office/powerpoint/2010/main" val="405191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machines</a:t>
            </a:r>
          </a:p>
        </p:txBody>
      </p:sp>
      <p:sp>
        <p:nvSpPr>
          <p:cNvPr id="4" name="AutoShape 2" descr="Image result for social net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evice mes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3276600" y="5762655"/>
            <a:ext cx="3573414" cy="461665"/>
          </a:xfrm>
          <a:prstGeom prst="rect">
            <a:avLst/>
          </a:prstGeom>
        </p:spPr>
        <p:txBody>
          <a:bodyPr wrap="none">
            <a:spAutoFit/>
          </a:bodyPr>
          <a:lstStyle/>
          <a:p>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Information of everything</a:t>
            </a:r>
          </a:p>
        </p:txBody>
      </p:sp>
      <p:pic>
        <p:nvPicPr>
          <p:cNvPr id="2050" name="Picture 2" descr="http://www.information-age.com/sites/default/files/styles/article_landscape/public/field/image/iot4.jpg?itok=P2JSlAQ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737" y="1279358"/>
            <a:ext cx="633197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9954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machines</a:t>
            </a:r>
          </a:p>
        </p:txBody>
      </p:sp>
      <p:sp>
        <p:nvSpPr>
          <p:cNvPr id="4" name="AutoShape 2" descr="Image result for social net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evice mes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2667000" y="5458325"/>
            <a:ext cx="4091185" cy="461665"/>
          </a:xfrm>
          <a:prstGeom prst="rect">
            <a:avLst/>
          </a:prstGeom>
        </p:spPr>
        <p:txBody>
          <a:bodyPr wrap="none">
            <a:spAutoFit/>
          </a:bodyPr>
          <a:lstStyle/>
          <a:p>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Advanced Machine Learning</a:t>
            </a:r>
          </a:p>
        </p:txBody>
      </p:sp>
      <p:pic>
        <p:nvPicPr>
          <p:cNvPr id="2052" name="Picture 4" descr="http://images.techhive.com/images/article/2015/04/machine-learning_10-100578653-primary.id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1135558"/>
            <a:ext cx="4648199" cy="31958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143579"/>
            <a:ext cx="3641558" cy="3187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4495800"/>
            <a:ext cx="8229600" cy="707886"/>
          </a:xfrm>
          <a:prstGeom prst="rect">
            <a:avLst/>
          </a:prstGeom>
        </p:spPr>
        <p:txBody>
          <a:bodyPr wrap="square">
            <a:spAutoFit/>
          </a:bodyPr>
          <a:lstStyle/>
          <a:p>
            <a:r>
              <a:rPr lang="en-US" sz="2000" dirty="0">
                <a:latin typeface="Arial" pitchFamily="34" charset="0"/>
                <a:cs typeface="Arial" pitchFamily="34" charset="0"/>
              </a:rPr>
              <a:t>By 2018, more than 3 million workers globally will be supervised by a "</a:t>
            </a:r>
            <a:r>
              <a:rPr lang="en-US" sz="2000" dirty="0" err="1">
                <a:latin typeface="Arial" pitchFamily="34" charset="0"/>
                <a:cs typeface="Arial" pitchFamily="34" charset="0"/>
              </a:rPr>
              <a:t>roboboss</a:t>
            </a:r>
            <a:r>
              <a:rPr lang="en-US" sz="2000" dirty="0">
                <a:latin typeface="Arial" pitchFamily="34" charset="0"/>
                <a:cs typeface="Arial" pitchFamily="34" charset="0"/>
              </a:rPr>
              <a:t>“. 20% of all business content will be authored by machines</a:t>
            </a:r>
          </a:p>
        </p:txBody>
      </p:sp>
    </p:spTree>
    <p:extLst>
      <p:ext uri="{BB962C8B-B14F-4D97-AF65-F5344CB8AC3E}">
        <p14:creationId xmlns:p14="http://schemas.microsoft.com/office/powerpoint/2010/main" val="34761325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machines</a:t>
            </a:r>
          </a:p>
        </p:txBody>
      </p:sp>
      <p:sp>
        <p:nvSpPr>
          <p:cNvPr id="4" name="AutoShape 2" descr="Image result for social net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evice mes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2606842" y="5867400"/>
            <a:ext cx="3814314" cy="400110"/>
          </a:xfrm>
          <a:prstGeom prst="rect">
            <a:avLst/>
          </a:prstGeom>
        </p:spPr>
        <p:txBody>
          <a:bodyPr wrap="none">
            <a:spAutoFit/>
          </a:bodyPr>
          <a:lstStyle/>
          <a:p>
            <a:r>
              <a:rPr lang="en-US" sz="2000" dirty="0">
                <a:latin typeface="Arial" pitchFamily="34" charset="0"/>
                <a:cs typeface="Arial" pitchFamily="34" charset="0"/>
              </a:rPr>
              <a:t>Autonomous Agents and Things</a:t>
            </a:r>
          </a:p>
        </p:txBody>
      </p:sp>
      <p:pic>
        <p:nvPicPr>
          <p:cNvPr id="5" name="Self Driving Cars H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0600" y="1143000"/>
            <a:ext cx="7721600" cy="4343400"/>
          </a:xfrm>
          <a:prstGeom prst="rect">
            <a:avLst/>
          </a:prstGeom>
        </p:spPr>
      </p:pic>
    </p:spTree>
    <p:extLst>
      <p:ext uri="{BB962C8B-B14F-4D97-AF65-F5344CB8AC3E}">
        <p14:creationId xmlns:p14="http://schemas.microsoft.com/office/powerpoint/2010/main" val="9680988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trends</a:t>
            </a:r>
          </a:p>
        </p:txBody>
      </p:sp>
      <p:sp>
        <p:nvSpPr>
          <p:cNvPr id="3" name="Content Placeholder 2"/>
          <p:cNvSpPr>
            <a:spLocks noGrp="1"/>
          </p:cNvSpPr>
          <p:nvPr>
            <p:ph sz="quarter" idx="1"/>
          </p:nvPr>
        </p:nvSpPr>
        <p:spPr>
          <a:xfrm>
            <a:off x="4953000" y="1463842"/>
            <a:ext cx="4114800" cy="2149642"/>
          </a:xfrm>
          <a:solidFill>
            <a:schemeClr val="accent2">
              <a:alpha val="49000"/>
            </a:schemeClr>
          </a:solidFill>
          <a:ln w="25400" cmpd="sng">
            <a:solidFill>
              <a:srgbClr val="002060"/>
            </a:solidFill>
          </a:ln>
        </p:spPr>
        <p:txBody>
          <a:bodyPr>
            <a:normAutofit/>
          </a:bodyPr>
          <a:lstStyle/>
          <a:p>
            <a:pPr algn="ctr"/>
            <a:r>
              <a:rPr lang="en-US" sz="2400" b="1" dirty="0">
                <a:solidFill>
                  <a:srgbClr val="FF0000"/>
                </a:solidFill>
                <a:effectLst>
                  <a:outerShdw blurRad="38100" dist="38100" dir="2700000" algn="tl">
                    <a:srgbClr val="000000">
                      <a:alpha val="43137"/>
                    </a:srgbClr>
                  </a:outerShdw>
                </a:effectLst>
              </a:rPr>
              <a:t>Digital Mesh</a:t>
            </a:r>
          </a:p>
          <a:p>
            <a:pPr>
              <a:spcBef>
                <a:spcPts val="1200"/>
              </a:spcBef>
              <a:buFont typeface="Wingdings" pitchFamily="2" charset="2"/>
              <a:buChar char="ü"/>
            </a:pPr>
            <a:r>
              <a:rPr lang="en-US" sz="2400" dirty="0"/>
              <a:t>Device mesh</a:t>
            </a:r>
          </a:p>
          <a:p>
            <a:pPr>
              <a:spcBef>
                <a:spcPts val="1200"/>
              </a:spcBef>
              <a:buFont typeface="Wingdings" pitchFamily="2" charset="2"/>
              <a:buChar char="ü"/>
            </a:pPr>
            <a:r>
              <a:rPr lang="en-US" sz="2400" dirty="0"/>
              <a:t>Ambient user experience</a:t>
            </a:r>
          </a:p>
          <a:p>
            <a:pPr>
              <a:spcBef>
                <a:spcPts val="1200"/>
              </a:spcBef>
              <a:buFont typeface="Wingdings" pitchFamily="2" charset="2"/>
              <a:buChar char="ü"/>
            </a:pPr>
            <a:r>
              <a:rPr lang="en-US" sz="2400" dirty="0"/>
              <a:t>3D printing materials</a:t>
            </a:r>
          </a:p>
        </p:txBody>
      </p:sp>
      <p:sp>
        <p:nvSpPr>
          <p:cNvPr id="5" name="Content Placeholder 2"/>
          <p:cNvSpPr txBox="1">
            <a:spLocks/>
          </p:cNvSpPr>
          <p:nvPr/>
        </p:nvSpPr>
        <p:spPr>
          <a:xfrm>
            <a:off x="228600" y="1463842"/>
            <a:ext cx="4724400" cy="2149642"/>
          </a:xfrm>
          <a:prstGeom prst="rect">
            <a:avLst/>
          </a:prstGeom>
          <a:solidFill>
            <a:schemeClr val="bg2">
              <a:alpha val="49000"/>
            </a:schemeClr>
          </a:solidFill>
          <a:ln w="25400">
            <a:solidFill>
              <a:schemeClr val="accent1"/>
            </a:solidFill>
          </a:ln>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ctr"/>
            <a:r>
              <a:rPr lang="en-US" sz="2400" b="1" dirty="0">
                <a:solidFill>
                  <a:srgbClr val="FF0000"/>
                </a:solidFill>
                <a:effectLst>
                  <a:outerShdw blurRad="38100" dist="38100" dir="2700000" algn="tl">
                    <a:srgbClr val="000000">
                      <a:alpha val="43137"/>
                    </a:srgbClr>
                  </a:outerShdw>
                </a:effectLst>
              </a:rPr>
              <a:t>Smart Machines</a:t>
            </a:r>
          </a:p>
          <a:p>
            <a:pPr>
              <a:spcBef>
                <a:spcPts val="1200"/>
              </a:spcBef>
              <a:buFont typeface="Wingdings" pitchFamily="2" charset="2"/>
              <a:buChar char="ü"/>
            </a:pPr>
            <a:r>
              <a:rPr lang="en-US" sz="2400" dirty="0"/>
              <a:t>Information of every things</a:t>
            </a:r>
          </a:p>
          <a:p>
            <a:pPr>
              <a:spcBef>
                <a:spcPts val="1200"/>
              </a:spcBef>
              <a:buFont typeface="Wingdings" pitchFamily="2" charset="2"/>
              <a:buChar char="ü"/>
            </a:pPr>
            <a:r>
              <a:rPr lang="en-US" sz="2400" dirty="0"/>
              <a:t>Advanced machine learning</a:t>
            </a:r>
          </a:p>
          <a:p>
            <a:pPr>
              <a:spcBef>
                <a:spcPts val="1200"/>
              </a:spcBef>
              <a:buFont typeface="Wingdings" pitchFamily="2" charset="2"/>
              <a:buChar char="ü"/>
            </a:pPr>
            <a:r>
              <a:rPr lang="en-US" sz="2400" dirty="0"/>
              <a:t>Autonomous agents and things</a:t>
            </a:r>
          </a:p>
        </p:txBody>
      </p:sp>
      <p:sp>
        <p:nvSpPr>
          <p:cNvPr id="6" name="Content Placeholder 2"/>
          <p:cNvSpPr txBox="1">
            <a:spLocks/>
          </p:cNvSpPr>
          <p:nvPr/>
        </p:nvSpPr>
        <p:spPr>
          <a:xfrm>
            <a:off x="228600" y="3597442"/>
            <a:ext cx="8839200" cy="2041358"/>
          </a:xfrm>
          <a:prstGeom prst="rect">
            <a:avLst/>
          </a:prstGeom>
          <a:ln w="25400">
            <a:solidFill>
              <a:srgbClr val="0070C0"/>
            </a:solidFill>
          </a:ln>
        </p:spPr>
        <p:txBody>
          <a:bodyPr vert="horz" numCol="2">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sz="2400" dirty="0"/>
          </a:p>
          <a:p>
            <a:pPr>
              <a:spcBef>
                <a:spcPts val="1800"/>
              </a:spcBef>
            </a:pPr>
            <a:r>
              <a:rPr lang="en-US" sz="2400" dirty="0"/>
              <a:t>Adaptive security arch. </a:t>
            </a:r>
          </a:p>
          <a:p>
            <a:pPr>
              <a:spcBef>
                <a:spcPts val="1800"/>
              </a:spcBef>
            </a:pPr>
            <a:r>
              <a:rPr lang="en-US" sz="2400" dirty="0"/>
              <a:t>Advanced system arch.</a:t>
            </a:r>
          </a:p>
          <a:p>
            <a:pPr marL="0" indent="0">
              <a:spcBef>
                <a:spcPts val="1800"/>
              </a:spcBef>
              <a:buNone/>
            </a:pPr>
            <a:endParaRPr lang="en-US" sz="2400" dirty="0"/>
          </a:p>
          <a:p>
            <a:pPr>
              <a:spcBef>
                <a:spcPts val="1800"/>
              </a:spcBef>
            </a:pPr>
            <a:r>
              <a:rPr lang="en-US" sz="2400" dirty="0"/>
              <a:t>Mesh app and service arch.</a:t>
            </a:r>
          </a:p>
          <a:p>
            <a:pPr>
              <a:spcBef>
                <a:spcPts val="1800"/>
              </a:spcBef>
            </a:pPr>
            <a:r>
              <a:rPr lang="en-US" sz="2400" dirty="0" err="1"/>
              <a:t>IoT</a:t>
            </a:r>
            <a:r>
              <a:rPr lang="en-US" sz="2400" dirty="0"/>
              <a:t> architecture and platforms</a:t>
            </a:r>
          </a:p>
        </p:txBody>
      </p:sp>
      <p:sp>
        <p:nvSpPr>
          <p:cNvPr id="7" name="Content Placeholder 2"/>
          <p:cNvSpPr txBox="1">
            <a:spLocks/>
          </p:cNvSpPr>
          <p:nvPr/>
        </p:nvSpPr>
        <p:spPr>
          <a:xfrm>
            <a:off x="2590800" y="3673642"/>
            <a:ext cx="4343400" cy="609600"/>
          </a:xfrm>
          <a:prstGeom prst="rect">
            <a:avLst/>
          </a:prstGeom>
          <a:solidFill>
            <a:schemeClr val="accent2">
              <a:alpha val="0"/>
            </a:schemeClr>
          </a:solidFill>
          <a:ln w="25400" cmpd="sng">
            <a:noFill/>
          </a:ln>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ctr"/>
            <a:r>
              <a:rPr lang="en-US" sz="2400" b="1" dirty="0">
                <a:solidFill>
                  <a:srgbClr val="FF0000"/>
                </a:solidFill>
                <a:effectLst>
                  <a:outerShdw blurRad="38100" dist="38100" dir="2700000" algn="tl">
                    <a:srgbClr val="000000">
                      <a:alpha val="43137"/>
                    </a:srgbClr>
                  </a:outerShdw>
                </a:effectLst>
              </a:rPr>
              <a:t>New IT Reality</a:t>
            </a:r>
          </a:p>
        </p:txBody>
      </p:sp>
    </p:spTree>
    <p:extLst>
      <p:ext uri="{BB962C8B-B14F-4D97-AF65-F5344CB8AC3E}">
        <p14:creationId xmlns:p14="http://schemas.microsoft.com/office/powerpoint/2010/main" val="28352609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IT Reality</a:t>
            </a:r>
          </a:p>
        </p:txBody>
      </p:sp>
      <p:sp>
        <p:nvSpPr>
          <p:cNvPr id="4" name="Rectangle 3"/>
          <p:cNvSpPr/>
          <p:nvPr/>
        </p:nvSpPr>
        <p:spPr>
          <a:xfrm>
            <a:off x="457200" y="5247382"/>
            <a:ext cx="8229600" cy="1077218"/>
          </a:xfrm>
          <a:prstGeom prst="rect">
            <a:avLst/>
          </a:prstGeom>
        </p:spPr>
        <p:txBody>
          <a:bodyPr wrap="square">
            <a:spAutoFit/>
          </a:bodyPr>
          <a:lstStyle/>
          <a:p>
            <a:r>
              <a:rPr lang="en-US" sz="1600" dirty="0">
                <a:latin typeface="Arial" pitchFamily="34" charset="0"/>
                <a:cs typeface="Arial" pitchFamily="34" charset="0"/>
              </a:rPr>
              <a:t>The complexities of digital business and the algorithmic economy, combined with an emerging “hacker industry,” significantly increase the threat surface for an organization. IT leaders must focus on detecting and responding to threats, as well as more traditional blocking and other measures to prevent attacks.</a:t>
            </a:r>
          </a:p>
        </p:txBody>
      </p:sp>
      <p:sp>
        <p:nvSpPr>
          <p:cNvPr id="6" name="AutoShape 2" descr="Image result for Adaptive Security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199" y="1143000"/>
            <a:ext cx="606893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4511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IT Reality</a:t>
            </a:r>
          </a:p>
        </p:txBody>
      </p:sp>
      <p:sp>
        <p:nvSpPr>
          <p:cNvPr id="6" name="AutoShape 2" descr="Image result for Adaptive Security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12262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21042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IT Reality</a:t>
            </a:r>
          </a:p>
        </p:txBody>
      </p:sp>
      <p:sp>
        <p:nvSpPr>
          <p:cNvPr id="6" name="AutoShape 2" descr="Image result for Adaptive Security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result for &quot;Mesh App and Service Architecture&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07168"/>
            <a:ext cx="7460414" cy="496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2631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IT Reality</a:t>
            </a:r>
          </a:p>
        </p:txBody>
      </p:sp>
      <p:sp>
        <p:nvSpPr>
          <p:cNvPr id="6" name="AutoShape 2" descr="Image result for Adaptive Security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result for &quot;Mesh App and Service Architecture&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19200"/>
            <a:ext cx="559520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38200" y="5627222"/>
            <a:ext cx="8226425" cy="707886"/>
          </a:xfrm>
          <a:prstGeom prst="rect">
            <a:avLst/>
          </a:prstGeom>
        </p:spPr>
        <p:txBody>
          <a:bodyPr wrap="square">
            <a:spAutoFit/>
          </a:bodyPr>
          <a:lstStyle/>
          <a:p>
            <a:r>
              <a:rPr lang="en-US" sz="2000" dirty="0">
                <a:latin typeface="Arial" pitchFamily="34" charset="0"/>
                <a:cs typeface="Arial" pitchFamily="34" charset="0"/>
              </a:rPr>
              <a:t>By 2020, 20.8 billion connected things will be in use. The Internet of Things (</a:t>
            </a:r>
            <a:r>
              <a:rPr lang="en-US" sz="2000" dirty="0" err="1">
                <a:latin typeface="Arial" pitchFamily="34" charset="0"/>
                <a:cs typeface="Arial" pitchFamily="34" charset="0"/>
              </a:rPr>
              <a:t>IoT</a:t>
            </a:r>
            <a:r>
              <a:rPr lang="en-US" sz="2000" dirty="0">
                <a:latin typeface="Arial" pitchFamily="34" charset="0"/>
                <a:cs typeface="Arial" pitchFamily="34" charset="0"/>
              </a:rPr>
              <a:t>) will support total services spending of $235 billion in 2016</a:t>
            </a:r>
          </a:p>
        </p:txBody>
      </p:sp>
    </p:spTree>
    <p:extLst>
      <p:ext uri="{BB962C8B-B14F-4D97-AF65-F5344CB8AC3E}">
        <p14:creationId xmlns:p14="http://schemas.microsoft.com/office/powerpoint/2010/main" val="40749370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trends</a:t>
            </a:r>
          </a:p>
        </p:txBody>
      </p:sp>
      <p:pic>
        <p:nvPicPr>
          <p:cNvPr id="1028" name="Picture 4" descr="Image result for idc 4th platform">
            <a:extLst>
              <a:ext uri="{FF2B5EF4-FFF2-40B4-BE49-F238E27FC236}">
                <a16:creationId xmlns:a16="http://schemas.microsoft.com/office/drawing/2014/main" id="{FB0BA056-45A1-4E44-B195-16932B411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8982492" cy="430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647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685800"/>
          </a:xfrm>
        </p:spPr>
        <p:txBody>
          <a:bodyPr>
            <a:noAutofit/>
          </a:bodyPr>
          <a:lstStyle/>
          <a:p>
            <a:r>
              <a:rPr lang="en-US" sz="2400" dirty="0"/>
              <a:t>Human resources</a:t>
            </a:r>
          </a:p>
        </p:txBody>
      </p:sp>
      <p:grpSp>
        <p:nvGrpSpPr>
          <p:cNvPr id="19" name="Group 18"/>
          <p:cNvGrpSpPr/>
          <p:nvPr/>
        </p:nvGrpSpPr>
        <p:grpSpPr>
          <a:xfrm>
            <a:off x="457200" y="2506579"/>
            <a:ext cx="4876800" cy="2603286"/>
            <a:chOff x="457200" y="2506579"/>
            <a:chExt cx="4876800" cy="2603286"/>
          </a:xfrm>
        </p:grpSpPr>
        <p:grpSp>
          <p:nvGrpSpPr>
            <p:cNvPr id="16" name="Group 15"/>
            <p:cNvGrpSpPr/>
            <p:nvPr/>
          </p:nvGrpSpPr>
          <p:grpSpPr>
            <a:xfrm>
              <a:off x="457200" y="2506579"/>
              <a:ext cx="4876800" cy="2057400"/>
              <a:chOff x="5334000" y="1524000"/>
              <a:chExt cx="4876800" cy="2057400"/>
            </a:xfrm>
          </p:grpSpPr>
          <p:grpSp>
            <p:nvGrpSpPr>
              <p:cNvPr id="6" name="Group 5"/>
              <p:cNvGrpSpPr/>
              <p:nvPr/>
            </p:nvGrpSpPr>
            <p:grpSpPr>
              <a:xfrm>
                <a:off x="5334000" y="1524000"/>
                <a:ext cx="2743199" cy="461665"/>
                <a:chOff x="5334000" y="1524000"/>
                <a:chExt cx="2743199" cy="533400"/>
              </a:xfrm>
            </p:grpSpPr>
            <p:sp>
              <p:nvSpPr>
                <p:cNvPr id="3" name="Rectangle 2"/>
                <p:cNvSpPr/>
                <p:nvPr/>
              </p:nvSpPr>
              <p:spPr>
                <a:xfrm>
                  <a:off x="5334000" y="1524000"/>
                  <a:ext cx="2057400" cy="533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30,000</a:t>
                  </a:r>
                </a:p>
              </p:txBody>
            </p:sp>
            <p:sp>
              <p:nvSpPr>
                <p:cNvPr id="5" name="TextBox 4"/>
                <p:cNvSpPr txBox="1"/>
                <p:nvPr/>
              </p:nvSpPr>
              <p:spPr>
                <a:xfrm>
                  <a:off x="7387388" y="1524000"/>
                  <a:ext cx="689811" cy="533400"/>
                </a:xfrm>
                <a:prstGeom prst="rect">
                  <a:avLst/>
                </a:prstGeom>
                <a:noFill/>
              </p:spPr>
              <p:txBody>
                <a:bodyPr wrap="square" rtlCol="0">
                  <a:spAutoFit/>
                </a:bodyPr>
                <a:lstStyle/>
                <a:p>
                  <a:r>
                    <a:rPr lang="en-US" sz="2400" b="1" dirty="0">
                      <a:solidFill>
                        <a:srgbClr val="0070C0"/>
                      </a:solidFill>
                      <a:latin typeface="Arial" pitchFamily="34" charset="0"/>
                      <a:cs typeface="Arial" pitchFamily="34" charset="0"/>
                    </a:rPr>
                    <a:t>IT</a:t>
                  </a:r>
                </a:p>
              </p:txBody>
            </p:sp>
          </p:grpSp>
          <p:grpSp>
            <p:nvGrpSpPr>
              <p:cNvPr id="7" name="Group 6"/>
              <p:cNvGrpSpPr/>
              <p:nvPr/>
            </p:nvGrpSpPr>
            <p:grpSpPr>
              <a:xfrm>
                <a:off x="5526504" y="2052935"/>
                <a:ext cx="3276600" cy="461665"/>
                <a:chOff x="5534526" y="1524000"/>
                <a:chExt cx="3276600" cy="533400"/>
              </a:xfrm>
            </p:grpSpPr>
            <p:sp>
              <p:nvSpPr>
                <p:cNvPr id="8" name="Rectangle 7"/>
                <p:cNvSpPr/>
                <p:nvPr/>
              </p:nvSpPr>
              <p:spPr>
                <a:xfrm>
                  <a:off x="5534526" y="1524000"/>
                  <a:ext cx="1856874" cy="533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25,000</a:t>
                  </a:r>
                </a:p>
              </p:txBody>
            </p:sp>
            <p:sp>
              <p:nvSpPr>
                <p:cNvPr id="9" name="TextBox 8"/>
                <p:cNvSpPr txBox="1"/>
                <p:nvPr/>
              </p:nvSpPr>
              <p:spPr>
                <a:xfrm>
                  <a:off x="7399422" y="1524000"/>
                  <a:ext cx="1411704" cy="533400"/>
                </a:xfrm>
                <a:prstGeom prst="rect">
                  <a:avLst/>
                </a:prstGeom>
                <a:noFill/>
              </p:spPr>
              <p:txBody>
                <a:bodyPr wrap="square" rtlCol="0">
                  <a:spAutoFit/>
                </a:bodyPr>
                <a:lstStyle/>
                <a:p>
                  <a:r>
                    <a:rPr lang="en-US" sz="2400" b="1" dirty="0">
                      <a:solidFill>
                        <a:srgbClr val="0070C0"/>
                      </a:solidFill>
                      <a:latin typeface="Arial" pitchFamily="34" charset="0"/>
                      <a:cs typeface="Arial" pitchFamily="34" charset="0"/>
                    </a:rPr>
                    <a:t>Biotech.</a:t>
                  </a:r>
                </a:p>
              </p:txBody>
            </p:sp>
          </p:grpSp>
          <p:grpSp>
            <p:nvGrpSpPr>
              <p:cNvPr id="10" name="Group 9"/>
              <p:cNvGrpSpPr/>
              <p:nvPr/>
            </p:nvGrpSpPr>
            <p:grpSpPr>
              <a:xfrm>
                <a:off x="5530515" y="2590800"/>
                <a:ext cx="4680285" cy="461665"/>
                <a:chOff x="5534526" y="1524000"/>
                <a:chExt cx="4680285" cy="533400"/>
              </a:xfrm>
            </p:grpSpPr>
            <p:sp>
              <p:nvSpPr>
                <p:cNvPr id="11" name="Rectangle 10"/>
                <p:cNvSpPr/>
                <p:nvPr/>
              </p:nvSpPr>
              <p:spPr>
                <a:xfrm>
                  <a:off x="5534526" y="1524000"/>
                  <a:ext cx="1856874" cy="533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25,000</a:t>
                  </a:r>
                </a:p>
              </p:txBody>
            </p:sp>
            <p:sp>
              <p:nvSpPr>
                <p:cNvPr id="12" name="TextBox 11"/>
                <p:cNvSpPr txBox="1"/>
                <p:nvPr/>
              </p:nvSpPr>
              <p:spPr>
                <a:xfrm>
                  <a:off x="7395411" y="1524000"/>
                  <a:ext cx="2819400" cy="533400"/>
                </a:xfrm>
                <a:prstGeom prst="rect">
                  <a:avLst/>
                </a:prstGeom>
                <a:noFill/>
              </p:spPr>
              <p:txBody>
                <a:bodyPr wrap="square" rtlCol="0">
                  <a:spAutoFit/>
                </a:bodyPr>
                <a:lstStyle/>
                <a:p>
                  <a:r>
                    <a:rPr lang="en-US" sz="2400" b="1" dirty="0">
                      <a:solidFill>
                        <a:srgbClr val="0070C0"/>
                      </a:solidFill>
                      <a:latin typeface="Arial" pitchFamily="34" charset="0"/>
                      <a:cs typeface="Arial" pitchFamily="34" charset="0"/>
                    </a:rPr>
                    <a:t>Automation tech.</a:t>
                  </a:r>
                </a:p>
              </p:txBody>
            </p:sp>
          </p:grpSp>
          <p:grpSp>
            <p:nvGrpSpPr>
              <p:cNvPr id="13" name="Group 12"/>
              <p:cNvGrpSpPr/>
              <p:nvPr/>
            </p:nvGrpSpPr>
            <p:grpSpPr>
              <a:xfrm>
                <a:off x="5530515" y="3119735"/>
                <a:ext cx="4451685" cy="461665"/>
                <a:chOff x="5534526" y="1524000"/>
                <a:chExt cx="4451685" cy="533400"/>
              </a:xfrm>
            </p:grpSpPr>
            <p:sp>
              <p:nvSpPr>
                <p:cNvPr id="14" name="Rectangle 13"/>
                <p:cNvSpPr/>
                <p:nvPr/>
              </p:nvSpPr>
              <p:spPr>
                <a:xfrm>
                  <a:off x="5534526" y="1524000"/>
                  <a:ext cx="1856874" cy="533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25,000</a:t>
                  </a:r>
                </a:p>
              </p:txBody>
            </p:sp>
            <p:sp>
              <p:nvSpPr>
                <p:cNvPr id="15" name="TextBox 14"/>
                <p:cNvSpPr txBox="1"/>
                <p:nvPr/>
              </p:nvSpPr>
              <p:spPr>
                <a:xfrm>
                  <a:off x="7395411" y="1524000"/>
                  <a:ext cx="2590800" cy="533400"/>
                </a:xfrm>
                <a:prstGeom prst="rect">
                  <a:avLst/>
                </a:prstGeom>
                <a:noFill/>
              </p:spPr>
              <p:txBody>
                <a:bodyPr wrap="square" rtlCol="0">
                  <a:spAutoFit/>
                </a:bodyPr>
                <a:lstStyle/>
                <a:p>
                  <a:r>
                    <a:rPr lang="en-US" sz="2400" b="1" dirty="0">
                      <a:solidFill>
                        <a:srgbClr val="0070C0"/>
                      </a:solidFill>
                      <a:latin typeface="Arial" pitchFamily="34" charset="0"/>
                      <a:cs typeface="Arial" pitchFamily="34" charset="0"/>
                    </a:rPr>
                    <a:t>Materials tech.</a:t>
                  </a:r>
                </a:p>
              </p:txBody>
            </p:sp>
          </p:grpSp>
        </p:grpSp>
        <p:sp>
          <p:nvSpPr>
            <p:cNvPr id="18" name="TextBox 17"/>
            <p:cNvSpPr txBox="1"/>
            <p:nvPr/>
          </p:nvSpPr>
          <p:spPr>
            <a:xfrm>
              <a:off x="721896" y="4648200"/>
              <a:ext cx="3164304" cy="461665"/>
            </a:xfrm>
            <a:prstGeom prst="rect">
              <a:avLst/>
            </a:prstGeom>
            <a:noFill/>
          </p:spPr>
          <p:txBody>
            <a:bodyPr wrap="square" rtlCol="0">
              <a:spAutoFit/>
            </a:bodyPr>
            <a:lstStyle/>
            <a:p>
              <a:r>
                <a:rPr lang="en-US" sz="2400" b="1" dirty="0">
                  <a:solidFill>
                    <a:srgbClr val="0070C0"/>
                  </a:solidFill>
                  <a:latin typeface="Arial" pitchFamily="34" charset="0"/>
                  <a:cs typeface="Arial" pitchFamily="34" charset="0"/>
                </a:rPr>
                <a:t>SHTP, HCMC (2020)</a:t>
              </a:r>
            </a:p>
          </p:txBody>
        </p:sp>
      </p:grpSp>
      <p:sp>
        <p:nvSpPr>
          <p:cNvPr id="20" name="TextBox 19"/>
          <p:cNvSpPr txBox="1"/>
          <p:nvPr/>
        </p:nvSpPr>
        <p:spPr>
          <a:xfrm>
            <a:off x="2526632" y="1447799"/>
            <a:ext cx="5550568" cy="461665"/>
          </a:xfrm>
          <a:prstGeom prst="rect">
            <a:avLst/>
          </a:prstGeom>
          <a:noFill/>
        </p:spPr>
        <p:txBody>
          <a:bodyPr wrap="square" rtlCol="0">
            <a:spAutoFit/>
          </a:bodyPr>
          <a:lstStyle/>
          <a:p>
            <a:r>
              <a:rPr lang="en-US" sz="2400" b="1" dirty="0">
                <a:solidFill>
                  <a:srgbClr val="0070C0"/>
                </a:solidFill>
                <a:latin typeface="Arial" pitchFamily="34" charset="0"/>
                <a:cs typeface="Arial" pitchFamily="34" charset="0"/>
              </a:rPr>
              <a:t>Y2020: Shortage of IT HR: 400,000</a:t>
            </a:r>
          </a:p>
        </p:txBody>
      </p:sp>
      <p:sp>
        <p:nvSpPr>
          <p:cNvPr id="21" name="Rectangle 20"/>
          <p:cNvSpPr/>
          <p:nvPr/>
        </p:nvSpPr>
        <p:spPr>
          <a:xfrm>
            <a:off x="6781800" y="3266346"/>
            <a:ext cx="1858879" cy="46166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3,000/Year</a:t>
            </a:r>
          </a:p>
        </p:txBody>
      </p:sp>
      <p:sp>
        <p:nvSpPr>
          <p:cNvPr id="22" name="TextBox 21"/>
          <p:cNvSpPr txBox="1"/>
          <p:nvPr/>
        </p:nvSpPr>
        <p:spPr>
          <a:xfrm>
            <a:off x="5787189" y="3266346"/>
            <a:ext cx="1147011" cy="461665"/>
          </a:xfrm>
          <a:prstGeom prst="rect">
            <a:avLst/>
          </a:prstGeom>
          <a:noFill/>
        </p:spPr>
        <p:txBody>
          <a:bodyPr wrap="square" rtlCol="0">
            <a:spAutoFit/>
          </a:bodyPr>
          <a:lstStyle/>
          <a:p>
            <a:r>
              <a:rPr lang="en-US" sz="2400" b="1" dirty="0">
                <a:solidFill>
                  <a:srgbClr val="002060"/>
                </a:solidFill>
                <a:latin typeface="Arial" pitchFamily="34" charset="0"/>
                <a:cs typeface="Arial" pitchFamily="34" charset="0"/>
              </a:rPr>
              <a:t>QTSC</a:t>
            </a:r>
          </a:p>
        </p:txBody>
      </p:sp>
    </p:spTree>
    <p:extLst>
      <p:ext uri="{BB962C8B-B14F-4D97-AF65-F5344CB8AC3E}">
        <p14:creationId xmlns:p14="http://schemas.microsoft.com/office/powerpoint/2010/main" val="37172659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The Landscape of Computing Disciplines</a:t>
            </a:r>
            <a:endParaRPr lang="en-US" dirty="0"/>
          </a:p>
        </p:txBody>
      </p:sp>
      <p:sp>
        <p:nvSpPr>
          <p:cNvPr id="3" name="Content Placeholder 2"/>
          <p:cNvSpPr>
            <a:spLocks noGrp="1"/>
          </p:cNvSpPr>
          <p:nvPr>
            <p:ph sz="quarter" idx="1"/>
          </p:nvPr>
        </p:nvSpPr>
        <p:spPr>
          <a:xfrm>
            <a:off x="457200" y="1295400"/>
            <a:ext cx="8229600" cy="2895600"/>
          </a:xfrm>
        </p:spPr>
        <p:txBody>
          <a:bodyPr>
            <a:normAutofit lnSpcReduction="10000"/>
          </a:bodyPr>
          <a:lstStyle/>
          <a:p>
            <a:r>
              <a:rPr lang="en-US" altLang="en-US" sz="2800" dirty="0">
                <a:solidFill>
                  <a:srgbClr val="0070C0"/>
                </a:solidFill>
                <a:latin typeface="Times New Roman" panose="02020603050405020304" pitchFamily="18" charset="0"/>
                <a:cs typeface="Times New Roman" panose="02020603050405020304" pitchFamily="18" charset="0"/>
              </a:rPr>
              <a:t>Undergraduate degree programs in the computing-related disciplines began to emerge in the 1960s</a:t>
            </a:r>
          </a:p>
          <a:p>
            <a:r>
              <a:rPr lang="en-US" altLang="en-US" sz="2800" dirty="0">
                <a:solidFill>
                  <a:srgbClr val="0070C0"/>
                </a:solidFill>
                <a:latin typeface="Times New Roman" panose="02020603050405020304" pitchFamily="18" charset="0"/>
                <a:cs typeface="Times New Roman" panose="02020603050405020304" pitchFamily="18" charset="0"/>
              </a:rPr>
              <a:t>Before the 1990s</a:t>
            </a:r>
          </a:p>
          <a:p>
            <a:pPr lvl="1"/>
            <a:r>
              <a:rPr lang="en-US" altLang="en-US" sz="2800" dirty="0">
                <a:solidFill>
                  <a:srgbClr val="0070C0"/>
                </a:solidFill>
                <a:latin typeface="Times New Roman" panose="02020603050405020304" pitchFamily="18" charset="0"/>
                <a:cs typeface="Times New Roman" panose="02020603050405020304" pitchFamily="18" charset="0"/>
              </a:rPr>
              <a:t>computer science,</a:t>
            </a:r>
          </a:p>
          <a:p>
            <a:pPr lvl="1"/>
            <a:r>
              <a:rPr lang="en-US" altLang="en-US" sz="2800" dirty="0">
                <a:solidFill>
                  <a:srgbClr val="0070C0"/>
                </a:solidFill>
                <a:latin typeface="Times New Roman" panose="02020603050405020304" pitchFamily="18" charset="0"/>
                <a:cs typeface="Times New Roman" panose="02020603050405020304" pitchFamily="18" charset="0"/>
              </a:rPr>
              <a:t>electrical engineering,</a:t>
            </a:r>
          </a:p>
          <a:p>
            <a:pPr lvl="1"/>
            <a:r>
              <a:rPr lang="en-US" altLang="en-US" sz="2800" dirty="0">
                <a:solidFill>
                  <a:srgbClr val="0070C0"/>
                </a:solidFill>
                <a:latin typeface="Times New Roman" panose="02020603050405020304" pitchFamily="18" charset="0"/>
                <a:cs typeface="Times New Roman" panose="02020603050405020304" pitchFamily="18" charset="0"/>
              </a:rPr>
              <a:t>information systems</a:t>
            </a:r>
            <a:endParaRPr lang="en-US" sz="3600" dirty="0">
              <a:solidFill>
                <a:srgbClr val="0070C0"/>
              </a:solidFill>
              <a:latin typeface="Times New Roman" panose="02020603050405020304" pitchFamily="18" charset="0"/>
              <a:cs typeface="Times New Roman" panose="02020603050405020304" pitchFamily="18" charset="0"/>
            </a:endParaRPr>
          </a:p>
        </p:txBody>
      </p:sp>
      <p:grpSp>
        <p:nvGrpSpPr>
          <p:cNvPr id="6" name="Group 15">
            <a:extLst>
              <a:ext uri="{FF2B5EF4-FFF2-40B4-BE49-F238E27FC236}">
                <a16:creationId xmlns:a16="http://schemas.microsoft.com/office/drawing/2014/main" id="{9C1FD217-ACD5-4182-9EE7-44F7FC878AE4}"/>
              </a:ext>
            </a:extLst>
          </p:cNvPr>
          <p:cNvGrpSpPr>
            <a:grpSpLocks/>
          </p:cNvGrpSpPr>
          <p:nvPr/>
        </p:nvGrpSpPr>
        <p:grpSpPr bwMode="auto">
          <a:xfrm>
            <a:off x="1238141" y="4177937"/>
            <a:ext cx="7086600" cy="1917700"/>
            <a:chOff x="914400" y="3886200"/>
            <a:chExt cx="7086600" cy="1917699"/>
          </a:xfrm>
        </p:grpSpPr>
        <p:grpSp>
          <p:nvGrpSpPr>
            <p:cNvPr id="7" name="Group 6">
              <a:extLst>
                <a:ext uri="{FF2B5EF4-FFF2-40B4-BE49-F238E27FC236}">
                  <a16:creationId xmlns:a16="http://schemas.microsoft.com/office/drawing/2014/main" id="{3A21BBD3-89E8-479D-B475-DAAEA9EE7571}"/>
                </a:ext>
              </a:extLst>
            </p:cNvPr>
            <p:cNvGrpSpPr>
              <a:grpSpLocks/>
            </p:cNvGrpSpPr>
            <p:nvPr/>
          </p:nvGrpSpPr>
          <p:grpSpPr bwMode="auto">
            <a:xfrm>
              <a:off x="914400" y="3886200"/>
              <a:ext cx="1600200" cy="1905000"/>
              <a:chOff x="914400" y="3886200"/>
              <a:chExt cx="1600200" cy="1905000"/>
            </a:xfrm>
          </p:grpSpPr>
          <p:sp>
            <p:nvSpPr>
              <p:cNvPr id="17" name="Oval 16">
                <a:extLst>
                  <a:ext uri="{FF2B5EF4-FFF2-40B4-BE49-F238E27FC236}">
                    <a16:creationId xmlns:a16="http://schemas.microsoft.com/office/drawing/2014/main" id="{7BECDE38-A7F1-4D83-8B7F-3DF1108F7935}"/>
                  </a:ext>
                </a:extLst>
              </p:cNvPr>
              <p:cNvSpPr/>
              <p:nvPr/>
            </p:nvSpPr>
            <p:spPr>
              <a:xfrm>
                <a:off x="914400" y="3886200"/>
                <a:ext cx="1600200" cy="1904999"/>
              </a:xfrm>
              <a:prstGeom prst="ellipse">
                <a:avLst/>
              </a:prstGeom>
              <a:solidFill>
                <a:srgbClr val="FFFFFF"/>
              </a:solidFill>
              <a:ln w="25400" cap="flat" cmpd="sng" algn="ctr">
                <a:solidFill>
                  <a:srgbClr val="003366"/>
                </a:solidFill>
                <a:prstDash val="sysDash"/>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8" name="TextBox 7">
                <a:extLst>
                  <a:ext uri="{FF2B5EF4-FFF2-40B4-BE49-F238E27FC236}">
                    <a16:creationId xmlns:a16="http://schemas.microsoft.com/office/drawing/2014/main" id="{8C87A86B-96AC-4E1F-94B9-0DDC78CD698A}"/>
                  </a:ext>
                </a:extLst>
              </p:cNvPr>
              <p:cNvSpPr txBox="1">
                <a:spLocks noChangeArrowheads="1"/>
              </p:cNvSpPr>
              <p:nvPr/>
            </p:nvSpPr>
            <p:spPr bwMode="auto">
              <a:xfrm>
                <a:off x="1219200" y="4607867"/>
                <a:ext cx="990600" cy="461665"/>
              </a:xfrm>
              <a:prstGeom prst="rect">
                <a:avLst/>
              </a:prstGeom>
              <a:noFill/>
              <a:ln w="9525">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EE</a:t>
                </a:r>
              </a:p>
            </p:txBody>
          </p:sp>
        </p:grpSp>
        <p:grpSp>
          <p:nvGrpSpPr>
            <p:cNvPr id="8" name="Group 9">
              <a:extLst>
                <a:ext uri="{FF2B5EF4-FFF2-40B4-BE49-F238E27FC236}">
                  <a16:creationId xmlns:a16="http://schemas.microsoft.com/office/drawing/2014/main" id="{0AF3F2A3-5CC3-4C09-9F14-FD9768D1976A}"/>
                </a:ext>
              </a:extLst>
            </p:cNvPr>
            <p:cNvGrpSpPr>
              <a:grpSpLocks/>
            </p:cNvGrpSpPr>
            <p:nvPr/>
          </p:nvGrpSpPr>
          <p:grpSpPr bwMode="auto">
            <a:xfrm>
              <a:off x="2781300" y="3898899"/>
              <a:ext cx="1600200" cy="1905000"/>
              <a:chOff x="914400" y="3886200"/>
              <a:chExt cx="1600200" cy="1905000"/>
            </a:xfrm>
          </p:grpSpPr>
          <p:sp>
            <p:nvSpPr>
              <p:cNvPr id="15" name="Oval 14">
                <a:extLst>
                  <a:ext uri="{FF2B5EF4-FFF2-40B4-BE49-F238E27FC236}">
                    <a16:creationId xmlns:a16="http://schemas.microsoft.com/office/drawing/2014/main" id="{D728A179-2B87-49E8-AF8A-FF34D4B25CA6}"/>
                  </a:ext>
                </a:extLst>
              </p:cNvPr>
              <p:cNvSpPr/>
              <p:nvPr/>
            </p:nvSpPr>
            <p:spPr>
              <a:xfrm>
                <a:off x="914400" y="3886201"/>
                <a:ext cx="1600200" cy="1904999"/>
              </a:xfrm>
              <a:prstGeom prst="ellipse">
                <a:avLst/>
              </a:prstGeom>
              <a:solidFill>
                <a:srgbClr val="FFFFFF"/>
              </a:solidFill>
              <a:ln w="25400" cap="flat" cmpd="sng" algn="ctr">
                <a:solidFill>
                  <a:srgbClr val="003366"/>
                </a:solidFill>
                <a:prstDash val="sysDash"/>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6" name="TextBox 11">
                <a:extLst>
                  <a:ext uri="{FF2B5EF4-FFF2-40B4-BE49-F238E27FC236}">
                    <a16:creationId xmlns:a16="http://schemas.microsoft.com/office/drawing/2014/main" id="{657E6A21-C44B-4B37-9254-BFF5C0972696}"/>
                  </a:ext>
                </a:extLst>
              </p:cNvPr>
              <p:cNvSpPr txBox="1">
                <a:spLocks noChangeArrowheads="1"/>
              </p:cNvSpPr>
              <p:nvPr/>
            </p:nvSpPr>
            <p:spPr bwMode="auto">
              <a:xfrm>
                <a:off x="1219200" y="4607867"/>
                <a:ext cx="990600" cy="461665"/>
              </a:xfrm>
              <a:prstGeom prst="rect">
                <a:avLst/>
              </a:prstGeom>
              <a:noFill/>
              <a:ln w="9525">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CS</a:t>
                </a:r>
              </a:p>
            </p:txBody>
          </p:sp>
        </p:grpSp>
        <p:grpSp>
          <p:nvGrpSpPr>
            <p:cNvPr id="9" name="Group 12">
              <a:extLst>
                <a:ext uri="{FF2B5EF4-FFF2-40B4-BE49-F238E27FC236}">
                  <a16:creationId xmlns:a16="http://schemas.microsoft.com/office/drawing/2014/main" id="{EBC97238-8F55-4405-8B97-14E64E194B29}"/>
                </a:ext>
              </a:extLst>
            </p:cNvPr>
            <p:cNvGrpSpPr>
              <a:grpSpLocks/>
            </p:cNvGrpSpPr>
            <p:nvPr/>
          </p:nvGrpSpPr>
          <p:grpSpPr bwMode="auto">
            <a:xfrm>
              <a:off x="6400800" y="3898899"/>
              <a:ext cx="1600200" cy="1905000"/>
              <a:chOff x="914400" y="3886200"/>
              <a:chExt cx="1600200" cy="1905000"/>
            </a:xfrm>
          </p:grpSpPr>
          <p:sp>
            <p:nvSpPr>
              <p:cNvPr id="13" name="Oval 12">
                <a:extLst>
                  <a:ext uri="{FF2B5EF4-FFF2-40B4-BE49-F238E27FC236}">
                    <a16:creationId xmlns:a16="http://schemas.microsoft.com/office/drawing/2014/main" id="{6D1CF58A-98B0-4516-9FFC-3F4CE0A86D40}"/>
                  </a:ext>
                </a:extLst>
              </p:cNvPr>
              <p:cNvSpPr/>
              <p:nvPr/>
            </p:nvSpPr>
            <p:spPr>
              <a:xfrm>
                <a:off x="914400" y="3886201"/>
                <a:ext cx="1600200" cy="1904999"/>
              </a:xfrm>
              <a:prstGeom prst="ellipse">
                <a:avLst/>
              </a:prstGeom>
              <a:solidFill>
                <a:srgbClr val="FFFFFF"/>
              </a:solidFill>
              <a:ln w="25400" cap="flat" cmpd="sng" algn="ctr">
                <a:solidFill>
                  <a:srgbClr val="003366"/>
                </a:solidFill>
                <a:prstDash val="sysDash"/>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4" name="TextBox 14">
                <a:extLst>
                  <a:ext uri="{FF2B5EF4-FFF2-40B4-BE49-F238E27FC236}">
                    <a16:creationId xmlns:a16="http://schemas.microsoft.com/office/drawing/2014/main" id="{8DF41413-F3DD-451D-A772-9E483D0753EE}"/>
                  </a:ext>
                </a:extLst>
              </p:cNvPr>
              <p:cNvSpPr txBox="1">
                <a:spLocks noChangeArrowheads="1"/>
              </p:cNvSpPr>
              <p:nvPr/>
            </p:nvSpPr>
            <p:spPr bwMode="auto">
              <a:xfrm>
                <a:off x="1219200" y="4607867"/>
                <a:ext cx="990600" cy="461665"/>
              </a:xfrm>
              <a:prstGeom prst="rect">
                <a:avLst/>
              </a:prstGeom>
              <a:noFill/>
              <a:ln w="9525">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IS</a:t>
                </a:r>
              </a:p>
            </p:txBody>
          </p:sp>
        </p:grpSp>
        <p:sp>
          <p:nvSpPr>
            <p:cNvPr id="10" name="TextBox 8">
              <a:extLst>
                <a:ext uri="{FF2B5EF4-FFF2-40B4-BE49-F238E27FC236}">
                  <a16:creationId xmlns:a16="http://schemas.microsoft.com/office/drawing/2014/main" id="{00003AD6-BCEF-4CA8-BEED-A36A59A6279A}"/>
                </a:ext>
              </a:extLst>
            </p:cNvPr>
            <p:cNvSpPr txBox="1">
              <a:spLocks noChangeArrowheads="1"/>
            </p:cNvSpPr>
            <p:nvPr/>
          </p:nvSpPr>
          <p:spPr bwMode="auto">
            <a:xfrm>
              <a:off x="1219200" y="5105400"/>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Hardware</a:t>
              </a:r>
            </a:p>
          </p:txBody>
        </p:sp>
        <p:sp>
          <p:nvSpPr>
            <p:cNvPr id="11" name="TextBox 16">
              <a:extLst>
                <a:ext uri="{FF2B5EF4-FFF2-40B4-BE49-F238E27FC236}">
                  <a16:creationId xmlns:a16="http://schemas.microsoft.com/office/drawing/2014/main" id="{09E0D277-BCBF-4549-92C6-FC1CF9AD5B67}"/>
                </a:ext>
              </a:extLst>
            </p:cNvPr>
            <p:cNvSpPr txBox="1">
              <a:spLocks noChangeArrowheads="1"/>
            </p:cNvSpPr>
            <p:nvPr/>
          </p:nvSpPr>
          <p:spPr bwMode="auto">
            <a:xfrm>
              <a:off x="3086100" y="5105400"/>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Software</a:t>
              </a:r>
            </a:p>
          </p:txBody>
        </p:sp>
        <p:sp>
          <p:nvSpPr>
            <p:cNvPr id="12" name="TextBox 17">
              <a:extLst>
                <a:ext uri="{FF2B5EF4-FFF2-40B4-BE49-F238E27FC236}">
                  <a16:creationId xmlns:a16="http://schemas.microsoft.com/office/drawing/2014/main" id="{9254CA13-94DB-4EF4-B2E3-20B80B3C3669}"/>
                </a:ext>
              </a:extLst>
            </p:cNvPr>
            <p:cNvSpPr txBox="1">
              <a:spLocks noChangeArrowheads="1"/>
            </p:cNvSpPr>
            <p:nvPr/>
          </p:nvSpPr>
          <p:spPr bwMode="auto">
            <a:xfrm>
              <a:off x="6629400" y="5112266"/>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Business</a:t>
              </a:r>
            </a:p>
          </p:txBody>
        </p:sp>
      </p:grpSp>
    </p:spTree>
    <p:extLst>
      <p:ext uri="{BB962C8B-B14F-4D97-AF65-F5344CB8AC3E}">
        <p14:creationId xmlns:p14="http://schemas.microsoft.com/office/powerpoint/2010/main" val="33191299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areas</a:t>
            </a:r>
          </a:p>
        </p:txBody>
      </p:sp>
      <p:sp>
        <p:nvSpPr>
          <p:cNvPr id="3" name="Content Placeholder 2"/>
          <p:cNvSpPr>
            <a:spLocks noGrp="1"/>
          </p:cNvSpPr>
          <p:nvPr>
            <p:ph sz="quarter" idx="1"/>
          </p:nvPr>
        </p:nvSpPr>
        <p:spPr>
          <a:xfrm>
            <a:off x="381000" y="1143000"/>
            <a:ext cx="8458200" cy="4876800"/>
          </a:xfrm>
        </p:spPr>
        <p:txBody>
          <a:bodyPr numCol="2">
            <a:normAutofit/>
          </a:bodyPr>
          <a:lstStyle/>
          <a:p>
            <a:pPr>
              <a:spcBef>
                <a:spcPts val="1200"/>
              </a:spcBef>
              <a:buClr>
                <a:srgbClr val="0070C0"/>
              </a:buClr>
            </a:pPr>
            <a:r>
              <a:rPr lang="en-US" dirty="0">
                <a:solidFill>
                  <a:srgbClr val="0070C0"/>
                </a:solidFill>
              </a:rPr>
              <a:t>Application development</a:t>
            </a:r>
          </a:p>
          <a:p>
            <a:pPr>
              <a:spcBef>
                <a:spcPts val="1200"/>
              </a:spcBef>
              <a:buClr>
                <a:srgbClr val="0070C0"/>
              </a:buClr>
            </a:pPr>
            <a:r>
              <a:rPr lang="en-US" dirty="0">
                <a:solidFill>
                  <a:srgbClr val="0070C0"/>
                </a:solidFill>
              </a:rPr>
              <a:t>Embedded system</a:t>
            </a:r>
          </a:p>
          <a:p>
            <a:pPr>
              <a:spcBef>
                <a:spcPts val="1200"/>
              </a:spcBef>
              <a:buClr>
                <a:srgbClr val="0070C0"/>
              </a:buClr>
            </a:pPr>
            <a:r>
              <a:rPr lang="en-US" dirty="0">
                <a:solidFill>
                  <a:srgbClr val="0070C0"/>
                </a:solidFill>
              </a:rPr>
              <a:t>Mobile Application</a:t>
            </a:r>
          </a:p>
          <a:p>
            <a:pPr>
              <a:spcBef>
                <a:spcPts val="1200"/>
              </a:spcBef>
              <a:buClr>
                <a:srgbClr val="0070C0"/>
              </a:buClr>
            </a:pPr>
            <a:r>
              <a:rPr lang="en-US" dirty="0">
                <a:solidFill>
                  <a:srgbClr val="0070C0"/>
                </a:solidFill>
              </a:rPr>
              <a:t>E-Commerce/Web</a:t>
            </a:r>
          </a:p>
          <a:p>
            <a:pPr>
              <a:spcBef>
                <a:spcPts val="1200"/>
              </a:spcBef>
              <a:buClr>
                <a:srgbClr val="0070C0"/>
              </a:buClr>
            </a:pPr>
            <a:r>
              <a:rPr lang="en-US" dirty="0">
                <a:solidFill>
                  <a:srgbClr val="0070C0"/>
                </a:solidFill>
              </a:rPr>
              <a:t>Production/Automation</a:t>
            </a:r>
          </a:p>
          <a:p>
            <a:pPr>
              <a:spcBef>
                <a:spcPts val="1200"/>
              </a:spcBef>
              <a:buClr>
                <a:srgbClr val="0070C0"/>
              </a:buClr>
            </a:pPr>
            <a:r>
              <a:rPr lang="en-US" dirty="0">
                <a:solidFill>
                  <a:srgbClr val="0070C0"/>
                </a:solidFill>
              </a:rPr>
              <a:t>Quality Assurance/Testing</a:t>
            </a:r>
          </a:p>
          <a:p>
            <a:pPr>
              <a:spcBef>
                <a:spcPts val="1200"/>
              </a:spcBef>
              <a:buClr>
                <a:srgbClr val="0070C0"/>
              </a:buClr>
            </a:pPr>
            <a:r>
              <a:rPr lang="en-US" dirty="0">
                <a:solidFill>
                  <a:srgbClr val="0070C0"/>
                </a:solidFill>
              </a:rPr>
              <a:t>ERP/CRM/SCM</a:t>
            </a:r>
          </a:p>
          <a:p>
            <a:pPr>
              <a:spcBef>
                <a:spcPts val="1200"/>
              </a:spcBef>
              <a:buClr>
                <a:srgbClr val="0070C0"/>
              </a:buClr>
            </a:pPr>
            <a:r>
              <a:rPr lang="en-US" dirty="0">
                <a:solidFill>
                  <a:srgbClr val="0070C0"/>
                </a:solidFill>
              </a:rPr>
              <a:t>Circuit/Board Design</a:t>
            </a:r>
          </a:p>
          <a:p>
            <a:pPr>
              <a:spcBef>
                <a:spcPts val="1200"/>
              </a:spcBef>
              <a:buClr>
                <a:srgbClr val="0070C0"/>
              </a:buClr>
            </a:pPr>
            <a:r>
              <a:rPr lang="en-US" dirty="0">
                <a:solidFill>
                  <a:srgbClr val="0070C0"/>
                </a:solidFill>
              </a:rPr>
              <a:t>Banking/Finance</a:t>
            </a:r>
          </a:p>
          <a:p>
            <a:pPr>
              <a:spcBef>
                <a:spcPts val="1200"/>
              </a:spcBef>
              <a:buClr>
                <a:srgbClr val="0070C0"/>
              </a:buClr>
            </a:pPr>
            <a:r>
              <a:rPr lang="en-US" dirty="0">
                <a:solidFill>
                  <a:srgbClr val="0070C0"/>
                </a:solidFill>
              </a:rPr>
              <a:t>Media/Multimedia</a:t>
            </a:r>
          </a:p>
          <a:p>
            <a:pPr>
              <a:spcBef>
                <a:spcPts val="1200"/>
              </a:spcBef>
              <a:buClr>
                <a:srgbClr val="0070C0"/>
              </a:buClr>
            </a:pPr>
            <a:r>
              <a:rPr lang="en-US" dirty="0">
                <a:solidFill>
                  <a:srgbClr val="0070C0"/>
                </a:solidFill>
              </a:rPr>
              <a:t>Graphics Design</a:t>
            </a:r>
          </a:p>
          <a:p>
            <a:pPr>
              <a:spcBef>
                <a:spcPts val="1200"/>
              </a:spcBef>
              <a:buClr>
                <a:srgbClr val="0070C0"/>
              </a:buClr>
            </a:pPr>
            <a:r>
              <a:rPr lang="en-US" dirty="0">
                <a:solidFill>
                  <a:srgbClr val="0070C0"/>
                </a:solidFill>
              </a:rPr>
              <a:t>S.M.A.C/R&amp;D</a:t>
            </a:r>
          </a:p>
          <a:p>
            <a:pPr>
              <a:spcBef>
                <a:spcPts val="1200"/>
              </a:spcBef>
              <a:buClr>
                <a:srgbClr val="0070C0"/>
              </a:buClr>
            </a:pPr>
            <a:r>
              <a:rPr lang="en-US" dirty="0">
                <a:solidFill>
                  <a:srgbClr val="0070C0"/>
                </a:solidFill>
              </a:rPr>
              <a:t>Information Security</a:t>
            </a:r>
          </a:p>
          <a:p>
            <a:pPr>
              <a:spcBef>
                <a:spcPts val="1200"/>
              </a:spcBef>
              <a:buClr>
                <a:srgbClr val="0070C0"/>
              </a:buClr>
            </a:pPr>
            <a:r>
              <a:rPr lang="en-US" dirty="0">
                <a:solidFill>
                  <a:srgbClr val="0070C0"/>
                </a:solidFill>
              </a:rPr>
              <a:t>Network/System</a:t>
            </a:r>
          </a:p>
          <a:p>
            <a:pPr>
              <a:spcBef>
                <a:spcPts val="1200"/>
              </a:spcBef>
              <a:buClr>
                <a:srgbClr val="0070C0"/>
              </a:buClr>
            </a:pPr>
            <a:r>
              <a:rPr lang="en-US" dirty="0">
                <a:solidFill>
                  <a:srgbClr val="0070C0"/>
                </a:solidFill>
              </a:rPr>
              <a:t>Telecommunication</a:t>
            </a:r>
          </a:p>
          <a:p>
            <a:pPr>
              <a:spcBef>
                <a:spcPts val="1200"/>
              </a:spcBef>
              <a:buClr>
                <a:srgbClr val="0070C0"/>
              </a:buClr>
            </a:pPr>
            <a:r>
              <a:rPr lang="en-US" dirty="0">
                <a:solidFill>
                  <a:srgbClr val="0070C0"/>
                </a:solidFill>
              </a:rPr>
              <a:t>Hardware/Support</a:t>
            </a:r>
          </a:p>
          <a:p>
            <a:pPr>
              <a:spcBef>
                <a:spcPts val="1200"/>
              </a:spcBef>
              <a:buClr>
                <a:srgbClr val="0070C0"/>
              </a:buClr>
            </a:pPr>
            <a:r>
              <a:rPr lang="en-US" dirty="0">
                <a:solidFill>
                  <a:srgbClr val="0070C0"/>
                </a:solidFill>
              </a:rPr>
              <a:t>…..</a:t>
            </a:r>
          </a:p>
        </p:txBody>
      </p:sp>
    </p:spTree>
    <p:extLst>
      <p:ext uri="{BB962C8B-B14F-4D97-AF65-F5344CB8AC3E}">
        <p14:creationId xmlns:p14="http://schemas.microsoft.com/office/powerpoint/2010/main" val="35938046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IT Jobs</a:t>
            </a:r>
          </a:p>
        </p:txBody>
      </p:sp>
      <p:sp>
        <p:nvSpPr>
          <p:cNvPr id="3" name="Content Placeholder 2"/>
          <p:cNvSpPr>
            <a:spLocks noGrp="1"/>
          </p:cNvSpPr>
          <p:nvPr>
            <p:ph sz="quarter" idx="1"/>
          </p:nvPr>
        </p:nvSpPr>
        <p:spPr>
          <a:xfrm>
            <a:off x="228600" y="1219200"/>
            <a:ext cx="8915400" cy="4800600"/>
          </a:xfrm>
        </p:spPr>
        <p:txBody>
          <a:bodyPr numCol="2">
            <a:normAutofit fontScale="92500" lnSpcReduction="10000"/>
          </a:bodyPr>
          <a:lstStyle/>
          <a:p>
            <a:pPr>
              <a:spcBef>
                <a:spcPts val="1200"/>
              </a:spcBef>
            </a:pPr>
            <a:r>
              <a:rPr lang="en-US" dirty="0">
                <a:solidFill>
                  <a:srgbClr val="0070C0"/>
                </a:solidFill>
              </a:rPr>
              <a:t>SW/Game Programmer</a:t>
            </a:r>
          </a:p>
          <a:p>
            <a:pPr>
              <a:spcBef>
                <a:spcPts val="1200"/>
              </a:spcBef>
            </a:pPr>
            <a:r>
              <a:rPr lang="en-US" dirty="0">
                <a:solidFill>
                  <a:srgbClr val="0070C0"/>
                </a:solidFill>
              </a:rPr>
              <a:t>Software Designer</a:t>
            </a:r>
          </a:p>
          <a:p>
            <a:pPr>
              <a:spcBef>
                <a:spcPts val="1200"/>
              </a:spcBef>
            </a:pPr>
            <a:r>
              <a:rPr lang="en-US" dirty="0">
                <a:solidFill>
                  <a:srgbClr val="0070C0"/>
                </a:solidFill>
              </a:rPr>
              <a:t>Software Tester</a:t>
            </a:r>
          </a:p>
          <a:p>
            <a:pPr>
              <a:spcBef>
                <a:spcPts val="1200"/>
              </a:spcBef>
            </a:pPr>
            <a:r>
              <a:rPr lang="en-US" dirty="0">
                <a:solidFill>
                  <a:srgbClr val="0070C0"/>
                </a:solidFill>
              </a:rPr>
              <a:t>Quality/Process Engineer</a:t>
            </a:r>
          </a:p>
          <a:p>
            <a:pPr>
              <a:spcBef>
                <a:spcPts val="1200"/>
              </a:spcBef>
            </a:pPr>
            <a:r>
              <a:rPr lang="en-US" dirty="0">
                <a:solidFill>
                  <a:srgbClr val="0070C0"/>
                </a:solidFill>
              </a:rPr>
              <a:t>System/Business Analyst</a:t>
            </a:r>
          </a:p>
          <a:p>
            <a:pPr>
              <a:spcBef>
                <a:spcPts val="1200"/>
              </a:spcBef>
            </a:pPr>
            <a:r>
              <a:rPr lang="en-US" dirty="0">
                <a:solidFill>
                  <a:srgbClr val="0070C0"/>
                </a:solidFill>
              </a:rPr>
              <a:t>Project Manager/Manager</a:t>
            </a:r>
          </a:p>
          <a:p>
            <a:pPr>
              <a:spcBef>
                <a:spcPts val="1200"/>
              </a:spcBef>
            </a:pPr>
            <a:r>
              <a:rPr lang="en-US" dirty="0">
                <a:solidFill>
                  <a:srgbClr val="0070C0"/>
                </a:solidFill>
              </a:rPr>
              <a:t>Database Engineer</a:t>
            </a:r>
          </a:p>
          <a:p>
            <a:pPr>
              <a:spcBef>
                <a:spcPts val="1200"/>
              </a:spcBef>
            </a:pPr>
            <a:r>
              <a:rPr lang="en-US" dirty="0">
                <a:solidFill>
                  <a:srgbClr val="0070C0"/>
                </a:solidFill>
              </a:rPr>
              <a:t>ERP/MIS Engineer</a:t>
            </a:r>
          </a:p>
          <a:p>
            <a:pPr>
              <a:spcBef>
                <a:spcPts val="1200"/>
              </a:spcBef>
            </a:pPr>
            <a:r>
              <a:rPr lang="en-US" dirty="0">
                <a:solidFill>
                  <a:srgbClr val="0070C0"/>
                </a:solidFill>
              </a:rPr>
              <a:t>Circuit Designer</a:t>
            </a:r>
          </a:p>
          <a:p>
            <a:pPr>
              <a:spcBef>
                <a:spcPts val="1200"/>
              </a:spcBef>
            </a:pPr>
            <a:r>
              <a:rPr lang="en-US" dirty="0">
                <a:solidFill>
                  <a:srgbClr val="0070C0"/>
                </a:solidFill>
              </a:rPr>
              <a:t>Security Manager</a:t>
            </a:r>
          </a:p>
          <a:p>
            <a:pPr>
              <a:spcBef>
                <a:spcPts val="1200"/>
              </a:spcBef>
            </a:pPr>
            <a:r>
              <a:rPr lang="en-US" dirty="0">
                <a:solidFill>
                  <a:srgbClr val="0070C0"/>
                </a:solidFill>
              </a:rPr>
              <a:t>Network Administrator</a:t>
            </a:r>
          </a:p>
          <a:p>
            <a:pPr>
              <a:spcBef>
                <a:spcPts val="1200"/>
              </a:spcBef>
            </a:pPr>
            <a:r>
              <a:rPr lang="en-US" dirty="0">
                <a:solidFill>
                  <a:srgbClr val="0070C0"/>
                </a:solidFill>
              </a:rPr>
              <a:t>IT Manager</a:t>
            </a:r>
          </a:p>
          <a:p>
            <a:pPr>
              <a:spcBef>
                <a:spcPts val="1200"/>
              </a:spcBef>
            </a:pPr>
            <a:r>
              <a:rPr lang="en-US" dirty="0">
                <a:solidFill>
                  <a:srgbClr val="0070C0"/>
                </a:solidFill>
              </a:rPr>
              <a:t>Hardware Engineer</a:t>
            </a:r>
          </a:p>
          <a:p>
            <a:pPr>
              <a:spcBef>
                <a:spcPts val="1200"/>
              </a:spcBef>
            </a:pPr>
            <a:r>
              <a:rPr lang="en-US" dirty="0">
                <a:solidFill>
                  <a:srgbClr val="0070C0"/>
                </a:solidFill>
              </a:rPr>
              <a:t>Multimedia/Media engineer</a:t>
            </a:r>
          </a:p>
          <a:p>
            <a:pPr>
              <a:spcBef>
                <a:spcPts val="1200"/>
              </a:spcBef>
            </a:pPr>
            <a:r>
              <a:rPr lang="en-US" dirty="0">
                <a:solidFill>
                  <a:srgbClr val="0070C0"/>
                </a:solidFill>
              </a:rPr>
              <a:t>Consultant/Expert</a:t>
            </a:r>
          </a:p>
          <a:p>
            <a:pPr>
              <a:spcBef>
                <a:spcPts val="1200"/>
              </a:spcBef>
            </a:pPr>
            <a:r>
              <a:rPr lang="en-US" dirty="0">
                <a:solidFill>
                  <a:srgbClr val="0070C0"/>
                </a:solidFill>
              </a:rPr>
              <a:t>IT Supporter</a:t>
            </a:r>
          </a:p>
          <a:p>
            <a:pPr>
              <a:spcBef>
                <a:spcPts val="1200"/>
              </a:spcBef>
            </a:pPr>
            <a:r>
              <a:rPr lang="en-US" dirty="0">
                <a:solidFill>
                  <a:srgbClr val="0070C0"/>
                </a:solidFill>
              </a:rPr>
              <a:t>Freelancer</a:t>
            </a:r>
          </a:p>
          <a:p>
            <a:pPr>
              <a:spcBef>
                <a:spcPts val="1200"/>
              </a:spcBef>
            </a:pPr>
            <a:r>
              <a:rPr lang="en-US" dirty="0">
                <a:solidFill>
                  <a:srgbClr val="0070C0"/>
                </a:solidFill>
              </a:rPr>
              <a:t>…</a:t>
            </a:r>
          </a:p>
          <a:p>
            <a:pPr>
              <a:spcBef>
                <a:spcPts val="1200"/>
              </a:spcBef>
            </a:pPr>
            <a:endParaRPr lang="en-US" dirty="0">
              <a:solidFill>
                <a:srgbClr val="0070C0"/>
              </a:solidFill>
            </a:endParaRPr>
          </a:p>
        </p:txBody>
      </p:sp>
    </p:spTree>
    <p:extLst>
      <p:ext uri="{BB962C8B-B14F-4D97-AF65-F5344CB8AC3E}">
        <p14:creationId xmlns:p14="http://schemas.microsoft.com/office/powerpoint/2010/main" val="4044996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Industry 4.0 and the fourth industrial revolution (4IR)</a:t>
            </a:r>
            <a:endParaRPr lang="en-US" dirty="0"/>
          </a:p>
        </p:txBody>
      </p:sp>
      <p:sp>
        <p:nvSpPr>
          <p:cNvPr id="3" name="Content Placeholder 2"/>
          <p:cNvSpPr>
            <a:spLocks noGrp="1"/>
          </p:cNvSpPr>
          <p:nvPr>
            <p:ph sz="quarter" idx="1"/>
          </p:nvPr>
        </p:nvSpPr>
        <p:spPr>
          <a:xfrm>
            <a:off x="457200" y="1295400"/>
            <a:ext cx="8229600" cy="4724400"/>
          </a:xfrm>
        </p:spPr>
        <p:txBody>
          <a:bodyPr>
            <a:normAutofit/>
          </a:bodyPr>
          <a:lstStyle/>
          <a:p>
            <a:pPr>
              <a:spcBef>
                <a:spcPts val="1200"/>
              </a:spcBef>
            </a:pPr>
            <a:r>
              <a:rPr lang="en-US" sz="2800" b="1" dirty="0">
                <a:latin typeface="Times New Roman" panose="02020603050405020304" pitchFamily="18" charset="0"/>
                <a:cs typeface="Times New Roman" panose="02020603050405020304" pitchFamily="18" charset="0"/>
              </a:rPr>
              <a:t>The first industrial revolution</a:t>
            </a:r>
            <a:endParaRPr lang="en-US" sz="2800" dirty="0">
              <a:solidFill>
                <a:srgbClr val="0070C0"/>
              </a:solidFill>
              <a:latin typeface="Times New Roman" panose="02020603050405020304" pitchFamily="18" charset="0"/>
              <a:cs typeface="Times New Roman" panose="02020603050405020304" pitchFamily="18" charset="0"/>
            </a:endParaRPr>
          </a:p>
          <a:p>
            <a:pPr lvl="1">
              <a:spcBef>
                <a:spcPts val="1200"/>
              </a:spcBef>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which REALLY was a revolution, and, among others thanks to </a:t>
            </a:r>
            <a:r>
              <a:rPr lang="en-US" b="1" dirty="0">
                <a:solidFill>
                  <a:srgbClr val="0070C0"/>
                </a:solidFill>
                <a:latin typeface="Times New Roman" panose="02020603050405020304" pitchFamily="18" charset="0"/>
                <a:cs typeface="Times New Roman" panose="02020603050405020304" pitchFamily="18" charset="0"/>
              </a:rPr>
              <a:t>invention of steam machines</a:t>
            </a:r>
            <a:r>
              <a:rPr lang="en-US" dirty="0">
                <a:latin typeface="Times New Roman" panose="02020603050405020304" pitchFamily="18" charset="0"/>
                <a:cs typeface="Times New Roman" panose="02020603050405020304" pitchFamily="18" charset="0"/>
              </a:rPr>
              <a:t>, the usage of water and steam power and all sorts of other machines, would lead to the industrial transformation of society with trains, mechanization of manufacturing and loads of smog.</a:t>
            </a:r>
          </a:p>
          <a:p>
            <a:pPr>
              <a:spcBef>
                <a:spcPts val="1200"/>
              </a:spcBef>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The second industrial revolution</a:t>
            </a:r>
          </a:p>
          <a:p>
            <a:pPr lvl="1">
              <a:spcBef>
                <a:spcPts val="1200"/>
              </a:spcBef>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is typically seen as the period where </a:t>
            </a:r>
            <a:r>
              <a:rPr lang="en-US" sz="2400" b="1" dirty="0">
                <a:solidFill>
                  <a:srgbClr val="0070C0"/>
                </a:solidFill>
                <a:latin typeface="Times New Roman" panose="02020603050405020304" pitchFamily="18" charset="0"/>
                <a:cs typeface="Times New Roman" panose="02020603050405020304" pitchFamily="18" charset="0"/>
              </a:rPr>
              <a:t>electricity and new manufacturing ‘inventions’ which it enabled</a:t>
            </a:r>
            <a:r>
              <a:rPr lang="en-US" sz="2400" dirty="0">
                <a:latin typeface="Times New Roman" panose="02020603050405020304" pitchFamily="18" charset="0"/>
                <a:cs typeface="Times New Roman" panose="02020603050405020304" pitchFamily="18" charset="0"/>
              </a:rPr>
              <a:t>, such as the assembly line, led to the area of mass production and to some extent to automation.</a:t>
            </a:r>
            <a:endParaRPr lang="en-US" sz="36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9614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Industry 4.0 and the fourth industrial revolution (4IR)</a:t>
            </a:r>
            <a:endParaRPr lang="en-US" dirty="0"/>
          </a:p>
        </p:txBody>
      </p:sp>
      <p:sp>
        <p:nvSpPr>
          <p:cNvPr id="3" name="Content Placeholder 2"/>
          <p:cNvSpPr>
            <a:spLocks noGrp="1"/>
          </p:cNvSpPr>
          <p:nvPr>
            <p:ph sz="quarter" idx="1"/>
          </p:nvPr>
        </p:nvSpPr>
        <p:spPr>
          <a:xfrm>
            <a:off x="457200" y="1066800"/>
            <a:ext cx="8458200" cy="5410200"/>
          </a:xfrm>
        </p:spPr>
        <p:txBody>
          <a:bodyPr>
            <a:normAutofit fontScale="55000" lnSpcReduction="20000"/>
          </a:bodyPr>
          <a:lstStyle/>
          <a:p>
            <a:pPr>
              <a:spcBef>
                <a:spcPts val="1200"/>
              </a:spcBef>
            </a:pPr>
            <a:r>
              <a:rPr lang="en-US" sz="5100" b="1" dirty="0">
                <a:latin typeface="Times New Roman" panose="02020603050405020304" pitchFamily="18" charset="0"/>
                <a:cs typeface="Times New Roman" panose="02020603050405020304" pitchFamily="18" charset="0"/>
              </a:rPr>
              <a:t>The third industrial revolution</a:t>
            </a:r>
            <a:endParaRPr lang="en-US" sz="5100" dirty="0">
              <a:solidFill>
                <a:srgbClr val="0070C0"/>
              </a:solidFill>
              <a:latin typeface="Times New Roman" panose="02020603050405020304" pitchFamily="18" charset="0"/>
              <a:cs typeface="Times New Roman" panose="02020603050405020304" pitchFamily="18" charset="0"/>
            </a:endParaRPr>
          </a:p>
          <a:p>
            <a:pPr lvl="1">
              <a:spcBef>
                <a:spcPts val="1200"/>
              </a:spcBef>
              <a:buFont typeface="Wingdings" panose="05000000000000000000" pitchFamily="2" charset="2"/>
              <a:buChar char="§"/>
            </a:pPr>
            <a:r>
              <a:rPr lang="en-US" sz="3800" dirty="0">
                <a:latin typeface="Times New Roman" panose="02020603050405020304" pitchFamily="18" charset="0"/>
                <a:cs typeface="Times New Roman" panose="02020603050405020304" pitchFamily="18" charset="0"/>
              </a:rPr>
              <a:t>had everything to do with the rise of </a:t>
            </a:r>
            <a:r>
              <a:rPr lang="en-US" sz="3800" b="1" dirty="0">
                <a:solidFill>
                  <a:srgbClr val="0070C0"/>
                </a:solidFill>
                <a:latin typeface="Times New Roman" panose="02020603050405020304" pitchFamily="18" charset="0"/>
                <a:cs typeface="Times New Roman" panose="02020603050405020304" pitchFamily="18" charset="0"/>
              </a:rPr>
              <a:t>computers, computer networks (WAN, LAN, MAN,…), the rise of robotics in manufacturing, connectivity and obviously the birth of the Internet</a:t>
            </a:r>
            <a:r>
              <a:rPr lang="en-US" sz="3800" dirty="0">
                <a:latin typeface="Times New Roman" panose="02020603050405020304" pitchFamily="18" charset="0"/>
                <a:cs typeface="Times New Roman" panose="02020603050405020304" pitchFamily="18" charset="0"/>
              </a:rPr>
              <a:t>, that big game changer in the ways information is handled and shared, and the evolutions to e-anything versions of previously brick and mortar environments only, with far more automation.</a:t>
            </a:r>
          </a:p>
          <a:p>
            <a:pPr>
              <a:spcBef>
                <a:spcPts val="1200"/>
              </a:spcBef>
              <a:buFont typeface="Wingdings" panose="05000000000000000000" pitchFamily="2" charset="2"/>
              <a:buChar char="Ø"/>
            </a:pPr>
            <a:r>
              <a:rPr lang="en-US" sz="5100" b="1" dirty="0">
                <a:latin typeface="Times New Roman" panose="02020603050405020304" pitchFamily="18" charset="0"/>
                <a:cs typeface="Times New Roman" panose="02020603050405020304" pitchFamily="18" charset="0"/>
              </a:rPr>
              <a:t>The fourth industrial revolution</a:t>
            </a:r>
          </a:p>
          <a:p>
            <a:pPr lvl="1">
              <a:spcBef>
                <a:spcPts val="1200"/>
              </a:spcBef>
              <a:buFont typeface="Wingdings" panose="05000000000000000000" pitchFamily="2" charset="2"/>
              <a:buChar char="§"/>
            </a:pPr>
            <a:r>
              <a:rPr lang="en-US" sz="3800" dirty="0">
                <a:latin typeface="Times New Roman" panose="02020603050405020304" pitchFamily="18" charset="0"/>
                <a:cs typeface="Times New Roman" panose="02020603050405020304" pitchFamily="18" charset="0"/>
              </a:rPr>
              <a:t>we move from ‘just’ the Internet and the client-server model to </a:t>
            </a:r>
            <a:r>
              <a:rPr lang="en-US" sz="3800" b="1" dirty="0">
                <a:solidFill>
                  <a:srgbClr val="0070C0"/>
                </a:solidFill>
                <a:latin typeface="Times New Roman" panose="02020603050405020304" pitchFamily="18" charset="0"/>
                <a:cs typeface="Times New Roman" panose="02020603050405020304" pitchFamily="18" charset="0"/>
              </a:rPr>
              <a:t>ubiquitous mobility, the bridging of digital and physical environments</a:t>
            </a:r>
            <a:r>
              <a:rPr lang="en-US" sz="3800" dirty="0">
                <a:latin typeface="Times New Roman" panose="02020603050405020304" pitchFamily="18" charset="0"/>
                <a:cs typeface="Times New Roman" panose="02020603050405020304" pitchFamily="18" charset="0"/>
              </a:rPr>
              <a:t> </a:t>
            </a:r>
            <a:r>
              <a:rPr lang="en-US" sz="3800" i="1" dirty="0">
                <a:latin typeface="Times New Roman" panose="02020603050405020304" pitchFamily="18" charset="0"/>
                <a:cs typeface="Times New Roman" panose="02020603050405020304" pitchFamily="18" charset="0"/>
              </a:rPr>
              <a:t>(in manufacturing referred to as Cyber Physical Systems</a:t>
            </a:r>
            <a:r>
              <a:rPr lang="en-US" sz="3800" dirty="0">
                <a:latin typeface="Times New Roman" panose="02020603050405020304" pitchFamily="18" charset="0"/>
                <a:cs typeface="Times New Roman" panose="02020603050405020304" pitchFamily="18" charset="0"/>
              </a:rPr>
              <a:t>), the convergence of IT and OT (operational technology), and all the previously mentioned technologies </a:t>
            </a:r>
            <a:r>
              <a:rPr lang="en-US" sz="3800" i="1" dirty="0">
                <a:latin typeface="Times New Roman" panose="02020603050405020304" pitchFamily="18" charset="0"/>
                <a:cs typeface="Times New Roman" panose="02020603050405020304" pitchFamily="18" charset="0"/>
              </a:rPr>
              <a:t>(Internet of Things, Big Data, cloud, etc.)</a:t>
            </a:r>
            <a:r>
              <a:rPr lang="en-US" sz="3800" dirty="0">
                <a:latin typeface="Times New Roman" panose="02020603050405020304" pitchFamily="18" charset="0"/>
                <a:cs typeface="Times New Roman" panose="02020603050405020304" pitchFamily="18" charset="0"/>
              </a:rPr>
              <a:t> with additional accelerators such as advanced robotics and AI/cognitive which enable Industry 4.0 with automation and optimization in entirely new ways that lead to ample opportunities to innovate and truly fully automate and bring the industry to the next level</a:t>
            </a:r>
            <a:endParaRPr lang="en-US" sz="3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4520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dustry 4.0 - the convergence and application of industrial technologies as the Boston Consulting Group sees it - source">
            <a:extLst>
              <a:ext uri="{FF2B5EF4-FFF2-40B4-BE49-F238E27FC236}">
                <a16:creationId xmlns:a16="http://schemas.microsoft.com/office/drawing/2014/main" id="{49902515-CB65-4E8F-B69D-81CCCAADE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81000"/>
            <a:ext cx="8476343"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7103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Before the 1990s</a:t>
            </a:r>
            <a:endParaRPr lang="en-US" dirty="0"/>
          </a:p>
        </p:txBody>
      </p:sp>
      <p:sp>
        <p:nvSpPr>
          <p:cNvPr id="3" name="Content Placeholder 2"/>
          <p:cNvSpPr>
            <a:spLocks noGrp="1"/>
          </p:cNvSpPr>
          <p:nvPr>
            <p:ph sz="quarter" idx="1"/>
          </p:nvPr>
        </p:nvSpPr>
        <p:spPr>
          <a:xfrm>
            <a:off x="457200" y="1190262"/>
            <a:ext cx="8305800" cy="3228069"/>
          </a:xfrm>
        </p:spPr>
        <p:txBody>
          <a:bodyPr>
            <a:normAutofit fontScale="85000" lnSpcReduction="20000"/>
          </a:bodyPr>
          <a:lstStyle/>
          <a:p>
            <a:r>
              <a:rPr lang="en-US" altLang="en-US" sz="2800" dirty="0">
                <a:solidFill>
                  <a:srgbClr val="0070C0"/>
                </a:solidFill>
                <a:latin typeface="Times New Roman" panose="02020603050405020304" pitchFamily="18" charset="0"/>
                <a:cs typeface="Times New Roman" panose="02020603050405020304" pitchFamily="18" charset="0"/>
              </a:rPr>
              <a:t>For students who wanted to become expert in developing software or with the theoretical aspects of computing, </a:t>
            </a:r>
            <a:r>
              <a:rPr lang="en-US" altLang="en-US" sz="2800" dirty="0">
                <a:solidFill>
                  <a:srgbClr val="FF0000"/>
                </a:solidFill>
                <a:latin typeface="Times New Roman" panose="02020603050405020304" pitchFamily="18" charset="0"/>
                <a:cs typeface="Times New Roman" panose="02020603050405020304" pitchFamily="18" charset="0"/>
              </a:rPr>
              <a:t>computer science</a:t>
            </a:r>
            <a:r>
              <a:rPr lang="en-US" altLang="en-US" sz="2800" dirty="0">
                <a:solidFill>
                  <a:srgbClr val="0070C0"/>
                </a:solidFill>
                <a:latin typeface="Times New Roman" panose="02020603050405020304" pitchFamily="18" charset="0"/>
                <a:cs typeface="Times New Roman" panose="02020603050405020304" pitchFamily="18" charset="0"/>
              </a:rPr>
              <a:t> was the obvious choice.</a:t>
            </a:r>
          </a:p>
          <a:p>
            <a:endParaRPr lang="en-US" altLang="en-US" sz="2800" dirty="0">
              <a:solidFill>
                <a:srgbClr val="0070C0"/>
              </a:solidFill>
              <a:latin typeface="Times New Roman" panose="02020603050405020304" pitchFamily="18" charset="0"/>
              <a:cs typeface="Times New Roman" panose="02020603050405020304" pitchFamily="18" charset="0"/>
            </a:endParaRPr>
          </a:p>
          <a:p>
            <a:r>
              <a:rPr lang="en-US" altLang="en-US" sz="2800" dirty="0">
                <a:solidFill>
                  <a:srgbClr val="0070C0"/>
                </a:solidFill>
                <a:latin typeface="Times New Roman" panose="02020603050405020304" pitchFamily="18" charset="0"/>
                <a:cs typeface="Times New Roman" panose="02020603050405020304" pitchFamily="18" charset="0"/>
              </a:rPr>
              <a:t>For students who wanted to work with hardware, </a:t>
            </a:r>
            <a:r>
              <a:rPr lang="en-US" altLang="en-US" sz="2800" dirty="0">
                <a:solidFill>
                  <a:srgbClr val="FF0000"/>
                </a:solidFill>
                <a:latin typeface="Times New Roman" panose="02020603050405020304" pitchFamily="18" charset="0"/>
                <a:cs typeface="Times New Roman" panose="02020603050405020304" pitchFamily="18" charset="0"/>
              </a:rPr>
              <a:t>electrical engineering </a:t>
            </a:r>
            <a:r>
              <a:rPr lang="en-US" altLang="en-US" sz="2800" dirty="0">
                <a:solidFill>
                  <a:srgbClr val="0070C0"/>
                </a:solidFill>
                <a:latin typeface="Times New Roman" panose="02020603050405020304" pitchFamily="18" charset="0"/>
                <a:cs typeface="Times New Roman" panose="02020603050405020304" pitchFamily="18" charset="0"/>
              </a:rPr>
              <a:t>was the clear option.</a:t>
            </a:r>
          </a:p>
          <a:p>
            <a:endParaRPr lang="en-US" altLang="en-US" sz="2800" dirty="0">
              <a:solidFill>
                <a:srgbClr val="0070C0"/>
              </a:solidFill>
              <a:latin typeface="Times New Roman" panose="02020603050405020304" pitchFamily="18" charset="0"/>
              <a:cs typeface="Times New Roman" panose="02020603050405020304" pitchFamily="18" charset="0"/>
            </a:endParaRPr>
          </a:p>
          <a:p>
            <a:r>
              <a:rPr lang="en-US" altLang="en-US" sz="2800" dirty="0">
                <a:solidFill>
                  <a:srgbClr val="0070C0"/>
                </a:solidFill>
                <a:latin typeface="Times New Roman" panose="02020603050405020304" pitchFamily="18" charset="0"/>
                <a:cs typeface="Times New Roman" panose="02020603050405020304" pitchFamily="18" charset="0"/>
              </a:rPr>
              <a:t>For students who wanted to use hardware and software to solve business problems, </a:t>
            </a:r>
            <a:r>
              <a:rPr lang="en-US" altLang="en-US" sz="2800" dirty="0">
                <a:solidFill>
                  <a:srgbClr val="FF0000"/>
                </a:solidFill>
                <a:latin typeface="Times New Roman" panose="02020603050405020304" pitchFamily="18" charset="0"/>
                <a:cs typeface="Times New Roman" panose="02020603050405020304" pitchFamily="18" charset="0"/>
              </a:rPr>
              <a:t>information systems </a:t>
            </a:r>
            <a:r>
              <a:rPr lang="en-US" altLang="en-US" sz="2800" dirty="0">
                <a:solidFill>
                  <a:srgbClr val="0070C0"/>
                </a:solidFill>
                <a:latin typeface="Times New Roman" panose="02020603050405020304" pitchFamily="18" charset="0"/>
                <a:cs typeface="Times New Roman" panose="02020603050405020304" pitchFamily="18" charset="0"/>
              </a:rPr>
              <a:t>was the right choice.</a:t>
            </a:r>
          </a:p>
        </p:txBody>
      </p:sp>
      <p:grpSp>
        <p:nvGrpSpPr>
          <p:cNvPr id="6" name="Group 15">
            <a:extLst>
              <a:ext uri="{FF2B5EF4-FFF2-40B4-BE49-F238E27FC236}">
                <a16:creationId xmlns:a16="http://schemas.microsoft.com/office/drawing/2014/main" id="{9C1FD217-ACD5-4182-9EE7-44F7FC878AE4}"/>
              </a:ext>
            </a:extLst>
          </p:cNvPr>
          <p:cNvGrpSpPr>
            <a:grpSpLocks/>
          </p:cNvGrpSpPr>
          <p:nvPr/>
        </p:nvGrpSpPr>
        <p:grpSpPr bwMode="auto">
          <a:xfrm>
            <a:off x="1220724" y="4418332"/>
            <a:ext cx="7086600" cy="1917700"/>
            <a:chOff x="914400" y="3886200"/>
            <a:chExt cx="7086600" cy="1917699"/>
          </a:xfrm>
        </p:grpSpPr>
        <p:grpSp>
          <p:nvGrpSpPr>
            <p:cNvPr id="7" name="Group 6">
              <a:extLst>
                <a:ext uri="{FF2B5EF4-FFF2-40B4-BE49-F238E27FC236}">
                  <a16:creationId xmlns:a16="http://schemas.microsoft.com/office/drawing/2014/main" id="{3A21BBD3-89E8-479D-B475-DAAEA9EE7571}"/>
                </a:ext>
              </a:extLst>
            </p:cNvPr>
            <p:cNvGrpSpPr>
              <a:grpSpLocks/>
            </p:cNvGrpSpPr>
            <p:nvPr/>
          </p:nvGrpSpPr>
          <p:grpSpPr bwMode="auto">
            <a:xfrm>
              <a:off x="914400" y="3886200"/>
              <a:ext cx="1600200" cy="1905000"/>
              <a:chOff x="914400" y="3886200"/>
              <a:chExt cx="1600200" cy="1905000"/>
            </a:xfrm>
          </p:grpSpPr>
          <p:sp>
            <p:nvSpPr>
              <p:cNvPr id="17" name="Oval 16">
                <a:extLst>
                  <a:ext uri="{FF2B5EF4-FFF2-40B4-BE49-F238E27FC236}">
                    <a16:creationId xmlns:a16="http://schemas.microsoft.com/office/drawing/2014/main" id="{7BECDE38-A7F1-4D83-8B7F-3DF1108F7935}"/>
                  </a:ext>
                </a:extLst>
              </p:cNvPr>
              <p:cNvSpPr/>
              <p:nvPr/>
            </p:nvSpPr>
            <p:spPr>
              <a:xfrm>
                <a:off x="914400" y="3886200"/>
                <a:ext cx="1600200" cy="1904999"/>
              </a:xfrm>
              <a:prstGeom prst="ellipse">
                <a:avLst/>
              </a:prstGeom>
              <a:solidFill>
                <a:srgbClr val="FFFFFF"/>
              </a:solidFill>
              <a:ln w="25400" cap="flat" cmpd="sng" algn="ctr">
                <a:solidFill>
                  <a:srgbClr val="003366"/>
                </a:solidFill>
                <a:prstDash val="sysDash"/>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8" name="TextBox 7">
                <a:extLst>
                  <a:ext uri="{FF2B5EF4-FFF2-40B4-BE49-F238E27FC236}">
                    <a16:creationId xmlns:a16="http://schemas.microsoft.com/office/drawing/2014/main" id="{8C87A86B-96AC-4E1F-94B9-0DDC78CD698A}"/>
                  </a:ext>
                </a:extLst>
              </p:cNvPr>
              <p:cNvSpPr txBox="1">
                <a:spLocks noChangeArrowheads="1"/>
              </p:cNvSpPr>
              <p:nvPr/>
            </p:nvSpPr>
            <p:spPr bwMode="auto">
              <a:xfrm>
                <a:off x="1219200" y="4607867"/>
                <a:ext cx="990600" cy="461665"/>
              </a:xfrm>
              <a:prstGeom prst="rect">
                <a:avLst/>
              </a:prstGeom>
              <a:noFill/>
              <a:ln w="9525">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EE</a:t>
                </a:r>
              </a:p>
            </p:txBody>
          </p:sp>
        </p:grpSp>
        <p:grpSp>
          <p:nvGrpSpPr>
            <p:cNvPr id="8" name="Group 9">
              <a:extLst>
                <a:ext uri="{FF2B5EF4-FFF2-40B4-BE49-F238E27FC236}">
                  <a16:creationId xmlns:a16="http://schemas.microsoft.com/office/drawing/2014/main" id="{0AF3F2A3-5CC3-4C09-9F14-FD9768D1976A}"/>
                </a:ext>
              </a:extLst>
            </p:cNvPr>
            <p:cNvGrpSpPr>
              <a:grpSpLocks/>
            </p:cNvGrpSpPr>
            <p:nvPr/>
          </p:nvGrpSpPr>
          <p:grpSpPr bwMode="auto">
            <a:xfrm>
              <a:off x="2781300" y="3898899"/>
              <a:ext cx="1600200" cy="1905000"/>
              <a:chOff x="914400" y="3886200"/>
              <a:chExt cx="1600200" cy="1905000"/>
            </a:xfrm>
          </p:grpSpPr>
          <p:sp>
            <p:nvSpPr>
              <p:cNvPr id="15" name="Oval 14">
                <a:extLst>
                  <a:ext uri="{FF2B5EF4-FFF2-40B4-BE49-F238E27FC236}">
                    <a16:creationId xmlns:a16="http://schemas.microsoft.com/office/drawing/2014/main" id="{D728A179-2B87-49E8-AF8A-FF34D4B25CA6}"/>
                  </a:ext>
                </a:extLst>
              </p:cNvPr>
              <p:cNvSpPr/>
              <p:nvPr/>
            </p:nvSpPr>
            <p:spPr>
              <a:xfrm>
                <a:off x="914400" y="3886201"/>
                <a:ext cx="1600200" cy="1904999"/>
              </a:xfrm>
              <a:prstGeom prst="ellipse">
                <a:avLst/>
              </a:prstGeom>
              <a:solidFill>
                <a:srgbClr val="FFFFFF"/>
              </a:solidFill>
              <a:ln w="25400" cap="flat" cmpd="sng" algn="ctr">
                <a:solidFill>
                  <a:srgbClr val="003366"/>
                </a:solidFill>
                <a:prstDash val="sysDash"/>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6" name="TextBox 11">
                <a:extLst>
                  <a:ext uri="{FF2B5EF4-FFF2-40B4-BE49-F238E27FC236}">
                    <a16:creationId xmlns:a16="http://schemas.microsoft.com/office/drawing/2014/main" id="{657E6A21-C44B-4B37-9254-BFF5C0972696}"/>
                  </a:ext>
                </a:extLst>
              </p:cNvPr>
              <p:cNvSpPr txBox="1">
                <a:spLocks noChangeArrowheads="1"/>
              </p:cNvSpPr>
              <p:nvPr/>
            </p:nvSpPr>
            <p:spPr bwMode="auto">
              <a:xfrm>
                <a:off x="1219200" y="4607867"/>
                <a:ext cx="990600" cy="461665"/>
              </a:xfrm>
              <a:prstGeom prst="rect">
                <a:avLst/>
              </a:prstGeom>
              <a:noFill/>
              <a:ln w="9525">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CS</a:t>
                </a:r>
              </a:p>
            </p:txBody>
          </p:sp>
        </p:grpSp>
        <p:grpSp>
          <p:nvGrpSpPr>
            <p:cNvPr id="9" name="Group 12">
              <a:extLst>
                <a:ext uri="{FF2B5EF4-FFF2-40B4-BE49-F238E27FC236}">
                  <a16:creationId xmlns:a16="http://schemas.microsoft.com/office/drawing/2014/main" id="{EBC97238-8F55-4405-8B97-14E64E194B29}"/>
                </a:ext>
              </a:extLst>
            </p:cNvPr>
            <p:cNvGrpSpPr>
              <a:grpSpLocks/>
            </p:cNvGrpSpPr>
            <p:nvPr/>
          </p:nvGrpSpPr>
          <p:grpSpPr bwMode="auto">
            <a:xfrm>
              <a:off x="6400800" y="3898899"/>
              <a:ext cx="1600200" cy="1905000"/>
              <a:chOff x="914400" y="3886200"/>
              <a:chExt cx="1600200" cy="1905000"/>
            </a:xfrm>
          </p:grpSpPr>
          <p:sp>
            <p:nvSpPr>
              <p:cNvPr id="13" name="Oval 12">
                <a:extLst>
                  <a:ext uri="{FF2B5EF4-FFF2-40B4-BE49-F238E27FC236}">
                    <a16:creationId xmlns:a16="http://schemas.microsoft.com/office/drawing/2014/main" id="{6D1CF58A-98B0-4516-9FFC-3F4CE0A86D40}"/>
                  </a:ext>
                </a:extLst>
              </p:cNvPr>
              <p:cNvSpPr/>
              <p:nvPr/>
            </p:nvSpPr>
            <p:spPr>
              <a:xfrm>
                <a:off x="914400" y="3886201"/>
                <a:ext cx="1600200" cy="1904999"/>
              </a:xfrm>
              <a:prstGeom prst="ellipse">
                <a:avLst/>
              </a:prstGeom>
              <a:solidFill>
                <a:srgbClr val="FFFFFF"/>
              </a:solidFill>
              <a:ln w="25400" cap="flat" cmpd="sng" algn="ctr">
                <a:solidFill>
                  <a:srgbClr val="003366"/>
                </a:solidFill>
                <a:prstDash val="sysDash"/>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4" name="TextBox 14">
                <a:extLst>
                  <a:ext uri="{FF2B5EF4-FFF2-40B4-BE49-F238E27FC236}">
                    <a16:creationId xmlns:a16="http://schemas.microsoft.com/office/drawing/2014/main" id="{8DF41413-F3DD-451D-A772-9E483D0753EE}"/>
                  </a:ext>
                </a:extLst>
              </p:cNvPr>
              <p:cNvSpPr txBox="1">
                <a:spLocks noChangeArrowheads="1"/>
              </p:cNvSpPr>
              <p:nvPr/>
            </p:nvSpPr>
            <p:spPr bwMode="auto">
              <a:xfrm>
                <a:off x="1219200" y="4607867"/>
                <a:ext cx="990600" cy="461665"/>
              </a:xfrm>
              <a:prstGeom prst="rect">
                <a:avLst/>
              </a:prstGeom>
              <a:noFill/>
              <a:ln w="9525">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IS</a:t>
                </a:r>
              </a:p>
            </p:txBody>
          </p:sp>
        </p:grpSp>
        <p:sp>
          <p:nvSpPr>
            <p:cNvPr id="10" name="TextBox 8">
              <a:extLst>
                <a:ext uri="{FF2B5EF4-FFF2-40B4-BE49-F238E27FC236}">
                  <a16:creationId xmlns:a16="http://schemas.microsoft.com/office/drawing/2014/main" id="{00003AD6-BCEF-4CA8-BEED-A36A59A6279A}"/>
                </a:ext>
              </a:extLst>
            </p:cNvPr>
            <p:cNvSpPr txBox="1">
              <a:spLocks noChangeArrowheads="1"/>
            </p:cNvSpPr>
            <p:nvPr/>
          </p:nvSpPr>
          <p:spPr bwMode="auto">
            <a:xfrm>
              <a:off x="1219200" y="5105400"/>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Hardware</a:t>
              </a:r>
            </a:p>
          </p:txBody>
        </p:sp>
        <p:sp>
          <p:nvSpPr>
            <p:cNvPr id="11" name="TextBox 16">
              <a:extLst>
                <a:ext uri="{FF2B5EF4-FFF2-40B4-BE49-F238E27FC236}">
                  <a16:creationId xmlns:a16="http://schemas.microsoft.com/office/drawing/2014/main" id="{09E0D277-BCBF-4549-92C6-FC1CF9AD5B67}"/>
                </a:ext>
              </a:extLst>
            </p:cNvPr>
            <p:cNvSpPr txBox="1">
              <a:spLocks noChangeArrowheads="1"/>
            </p:cNvSpPr>
            <p:nvPr/>
          </p:nvSpPr>
          <p:spPr bwMode="auto">
            <a:xfrm>
              <a:off x="3086100" y="5105400"/>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Software</a:t>
              </a:r>
            </a:p>
          </p:txBody>
        </p:sp>
        <p:sp>
          <p:nvSpPr>
            <p:cNvPr id="12" name="TextBox 17">
              <a:extLst>
                <a:ext uri="{FF2B5EF4-FFF2-40B4-BE49-F238E27FC236}">
                  <a16:creationId xmlns:a16="http://schemas.microsoft.com/office/drawing/2014/main" id="{9254CA13-94DB-4EF4-B2E3-20B80B3C3669}"/>
                </a:ext>
              </a:extLst>
            </p:cNvPr>
            <p:cNvSpPr txBox="1">
              <a:spLocks noChangeArrowheads="1"/>
            </p:cNvSpPr>
            <p:nvPr/>
          </p:nvSpPr>
          <p:spPr bwMode="auto">
            <a:xfrm>
              <a:off x="6629400" y="5112266"/>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Business</a:t>
              </a:r>
            </a:p>
          </p:txBody>
        </p:sp>
      </p:grpSp>
    </p:spTree>
    <p:extLst>
      <p:ext uri="{BB962C8B-B14F-4D97-AF65-F5344CB8AC3E}">
        <p14:creationId xmlns:p14="http://schemas.microsoft.com/office/powerpoint/2010/main" val="931621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Before the 1990s</a:t>
            </a:r>
            <a:endParaRPr lang="en-US" dirty="0"/>
          </a:p>
        </p:txBody>
      </p:sp>
      <p:sp>
        <p:nvSpPr>
          <p:cNvPr id="3" name="Content Placeholder 2"/>
          <p:cNvSpPr>
            <a:spLocks noGrp="1"/>
          </p:cNvSpPr>
          <p:nvPr>
            <p:ph sz="quarter" idx="1"/>
          </p:nvPr>
        </p:nvSpPr>
        <p:spPr>
          <a:xfrm>
            <a:off x="457200" y="1190263"/>
            <a:ext cx="8305800" cy="2086338"/>
          </a:xfrm>
        </p:spPr>
        <p:txBody>
          <a:bodyPr>
            <a:normAutofit/>
          </a:bodyPr>
          <a:lstStyle/>
          <a:p>
            <a:r>
              <a:rPr lang="en-US" altLang="en-US" sz="3200" dirty="0">
                <a:solidFill>
                  <a:srgbClr val="0070C0"/>
                </a:solidFill>
                <a:latin typeface="Times New Roman" panose="02020603050405020304" pitchFamily="18" charset="0"/>
                <a:cs typeface="Times New Roman" panose="02020603050405020304" pitchFamily="18" charset="0"/>
              </a:rPr>
              <a:t>With the advent of the microprocessor in the mid-1970s, </a:t>
            </a:r>
            <a:r>
              <a:rPr lang="en-US" altLang="en-US" sz="3200" dirty="0">
                <a:solidFill>
                  <a:srgbClr val="FF0000"/>
                </a:solidFill>
                <a:latin typeface="Times New Roman" panose="02020603050405020304" pitchFamily="18" charset="0"/>
                <a:cs typeface="Times New Roman" panose="02020603050405020304" pitchFamily="18" charset="0"/>
              </a:rPr>
              <a:t>computer engineering </a:t>
            </a:r>
            <a:r>
              <a:rPr lang="en-US" altLang="en-US" sz="3200" dirty="0">
                <a:solidFill>
                  <a:srgbClr val="0070C0"/>
                </a:solidFill>
                <a:latin typeface="Times New Roman" panose="02020603050405020304" pitchFamily="18" charset="0"/>
                <a:cs typeface="Times New Roman" panose="02020603050405020304" pitchFamily="18" charset="0"/>
              </a:rPr>
              <a:t>began to emerge from within electrical engineering to become a discipline into itself.</a:t>
            </a:r>
          </a:p>
        </p:txBody>
      </p:sp>
      <p:sp>
        <p:nvSpPr>
          <p:cNvPr id="19" name="Oval 18">
            <a:extLst>
              <a:ext uri="{FF2B5EF4-FFF2-40B4-BE49-F238E27FC236}">
                <a16:creationId xmlns:a16="http://schemas.microsoft.com/office/drawing/2014/main" id="{06C5F77C-2B4C-497E-809F-A6E341188E69}"/>
              </a:ext>
            </a:extLst>
          </p:cNvPr>
          <p:cNvSpPr/>
          <p:nvPr/>
        </p:nvSpPr>
        <p:spPr>
          <a:xfrm>
            <a:off x="2355850" y="3965212"/>
            <a:ext cx="4432300" cy="1676400"/>
          </a:xfrm>
          <a:prstGeom prst="ellipse">
            <a:avLst/>
          </a:prstGeom>
          <a:solidFill>
            <a:srgbClr val="FFFFFF"/>
          </a:solidFill>
          <a:ln w="25400" cap="flat" cmpd="sng" algn="ctr">
            <a:solidFill>
              <a:srgbClr val="003366"/>
            </a:solidFill>
            <a:prstDash val="sysDash"/>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20" name="TextBox 5">
            <a:extLst>
              <a:ext uri="{FF2B5EF4-FFF2-40B4-BE49-F238E27FC236}">
                <a16:creationId xmlns:a16="http://schemas.microsoft.com/office/drawing/2014/main" id="{CFC758EE-DE17-46E2-9668-62803E9D5352}"/>
              </a:ext>
            </a:extLst>
          </p:cNvPr>
          <p:cNvSpPr txBox="1">
            <a:spLocks noChangeArrowheads="1"/>
          </p:cNvSpPr>
          <p:nvPr/>
        </p:nvSpPr>
        <p:spPr bwMode="auto">
          <a:xfrm>
            <a:off x="3422650" y="4595450"/>
            <a:ext cx="990600" cy="461962"/>
          </a:xfrm>
          <a:prstGeom prst="rect">
            <a:avLst/>
          </a:prstGeom>
          <a:noFill/>
          <a:ln w="9525">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EE</a:t>
            </a:r>
          </a:p>
        </p:txBody>
      </p:sp>
      <p:sp>
        <p:nvSpPr>
          <p:cNvPr id="21" name="TextBox 6">
            <a:extLst>
              <a:ext uri="{FF2B5EF4-FFF2-40B4-BE49-F238E27FC236}">
                <a16:creationId xmlns:a16="http://schemas.microsoft.com/office/drawing/2014/main" id="{001F1522-105A-415B-8F9D-5D523A72D1FB}"/>
              </a:ext>
            </a:extLst>
          </p:cNvPr>
          <p:cNvSpPr txBox="1">
            <a:spLocks noChangeArrowheads="1"/>
          </p:cNvSpPr>
          <p:nvPr/>
        </p:nvSpPr>
        <p:spPr bwMode="auto">
          <a:xfrm>
            <a:off x="4857750" y="4595450"/>
            <a:ext cx="990600" cy="461962"/>
          </a:xfrm>
          <a:prstGeom prst="rect">
            <a:avLst/>
          </a:prstGeom>
          <a:noFill/>
          <a:ln w="9525">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3366"/>
                </a:solidFill>
                <a:effectLst/>
                <a:uLnTx/>
                <a:uFillTx/>
                <a:latin typeface="Times New Roman" panose="02020603050405020304" pitchFamily="18" charset="0"/>
                <a:cs typeface="Arial" panose="020B0604020202020204" pitchFamily="34" charset="0"/>
              </a:rPr>
              <a:t>CE</a:t>
            </a:r>
          </a:p>
        </p:txBody>
      </p:sp>
    </p:spTree>
    <p:extLst>
      <p:ext uri="{BB962C8B-B14F-4D97-AF65-F5344CB8AC3E}">
        <p14:creationId xmlns:p14="http://schemas.microsoft.com/office/powerpoint/2010/main" val="19136773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Significant Developments of the 1990s</a:t>
            </a:r>
            <a:endParaRPr lang="en-US" dirty="0"/>
          </a:p>
        </p:txBody>
      </p:sp>
      <p:sp>
        <p:nvSpPr>
          <p:cNvPr id="3" name="Content Placeholder 2"/>
          <p:cNvSpPr>
            <a:spLocks noGrp="1"/>
          </p:cNvSpPr>
          <p:nvPr>
            <p:ph sz="quarter" idx="1"/>
          </p:nvPr>
        </p:nvSpPr>
        <p:spPr>
          <a:xfrm>
            <a:off x="457200" y="1190262"/>
            <a:ext cx="8382000" cy="4905738"/>
          </a:xfrm>
        </p:spPr>
        <p:txBody>
          <a:bodyPr>
            <a:normAutofit/>
          </a:bodyPr>
          <a:lstStyle/>
          <a:p>
            <a:pPr>
              <a:defRPr/>
            </a:pPr>
            <a:r>
              <a:rPr lang="en-US" sz="2800" dirty="0">
                <a:solidFill>
                  <a:srgbClr val="0070C0"/>
                </a:solidFill>
                <a:latin typeface="Times New Roman" panose="02020603050405020304" pitchFamily="18" charset="0"/>
                <a:cs typeface="Times New Roman" panose="02020603050405020304" pitchFamily="18" charset="0"/>
              </a:rPr>
              <a:t>Computer chips became basic components of most kinds of electrical devices and many kinds of mechanical devices. Computer engineers design and program the chips that permit digital control of many kinds of devices.</a:t>
            </a:r>
          </a:p>
          <a:p>
            <a:pPr marL="0" indent="0">
              <a:buFont typeface="Wingdings" panose="05000000000000000000" pitchFamily="2" charset="2"/>
              <a:buNone/>
              <a:defRPr/>
            </a:pPr>
            <a:endParaRPr lang="en-US" sz="2800" dirty="0">
              <a:solidFill>
                <a:srgbClr val="0070C0"/>
              </a:solidFill>
              <a:latin typeface="Times New Roman" panose="02020603050405020304" pitchFamily="18" charset="0"/>
              <a:cs typeface="Times New Roman" panose="02020603050405020304" pitchFamily="18" charset="0"/>
            </a:endParaRPr>
          </a:p>
          <a:p>
            <a:pPr>
              <a:defRPr/>
            </a:pPr>
            <a:r>
              <a:rPr lang="en-US" sz="2800" dirty="0">
                <a:solidFill>
                  <a:srgbClr val="0070C0"/>
                </a:solidFill>
                <a:latin typeface="Times New Roman" panose="02020603050405020304" pitchFamily="18" charset="0"/>
                <a:cs typeface="Times New Roman" panose="02020603050405020304" pitchFamily="18" charset="0"/>
              </a:rPr>
              <a:t>Computer science grew rapidly and became accepted into the family of academic disciplines. Industry needs for qualified computer science graduates exceeded supply by a large factor.</a:t>
            </a:r>
          </a:p>
        </p:txBody>
      </p:sp>
    </p:spTree>
    <p:extLst>
      <p:ext uri="{BB962C8B-B14F-4D97-AF65-F5344CB8AC3E}">
        <p14:creationId xmlns:p14="http://schemas.microsoft.com/office/powerpoint/2010/main" val="31609549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Significant Developments of the 1990s</a:t>
            </a:r>
            <a:endParaRPr lang="en-US" dirty="0"/>
          </a:p>
        </p:txBody>
      </p:sp>
      <p:sp>
        <p:nvSpPr>
          <p:cNvPr id="3" name="Content Placeholder 2"/>
          <p:cNvSpPr>
            <a:spLocks noGrp="1"/>
          </p:cNvSpPr>
          <p:nvPr>
            <p:ph sz="quarter" idx="1"/>
          </p:nvPr>
        </p:nvSpPr>
        <p:spPr>
          <a:xfrm>
            <a:off x="457200" y="1190262"/>
            <a:ext cx="8382000" cy="3457938"/>
          </a:xfrm>
        </p:spPr>
        <p:txBody>
          <a:bodyPr>
            <a:normAutofit/>
          </a:bodyPr>
          <a:lstStyle/>
          <a:p>
            <a:r>
              <a:rPr lang="en-US" altLang="en-US" sz="2800" b="1" dirty="0">
                <a:solidFill>
                  <a:srgbClr val="FF0000"/>
                </a:solidFill>
                <a:latin typeface="Times New Roman" panose="02020603050405020304" pitchFamily="18" charset="0"/>
                <a:cs typeface="Times New Roman" panose="02020603050405020304" pitchFamily="18" charset="0"/>
              </a:rPr>
              <a:t>Software engineering </a:t>
            </a:r>
            <a:r>
              <a:rPr lang="en-US" altLang="en-US" sz="2800" dirty="0">
                <a:solidFill>
                  <a:srgbClr val="0070C0"/>
                </a:solidFill>
                <a:latin typeface="Times New Roman" panose="02020603050405020304" pitchFamily="18" charset="0"/>
                <a:cs typeface="Times New Roman" panose="02020603050405020304" pitchFamily="18" charset="0"/>
              </a:rPr>
              <a:t>had emerged as an area within computer science. As computing is used to attack a wider range of complex problems, creating reliable software becomes more difficult. Over time, it became clear that producing good software is very difficult, very expensive, and very necessary. This lead to the creation of software engineering.</a:t>
            </a:r>
          </a:p>
        </p:txBody>
      </p:sp>
    </p:spTree>
    <p:extLst>
      <p:ext uri="{BB962C8B-B14F-4D97-AF65-F5344CB8AC3E}">
        <p14:creationId xmlns:p14="http://schemas.microsoft.com/office/powerpoint/2010/main" val="9042104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Significant Developments of the 1990s</a:t>
            </a:r>
            <a:endParaRPr lang="en-US" dirty="0"/>
          </a:p>
        </p:txBody>
      </p:sp>
      <p:sp>
        <p:nvSpPr>
          <p:cNvPr id="3" name="Content Placeholder 2"/>
          <p:cNvSpPr>
            <a:spLocks noGrp="1"/>
          </p:cNvSpPr>
          <p:nvPr>
            <p:ph sz="quarter" idx="1"/>
          </p:nvPr>
        </p:nvSpPr>
        <p:spPr>
          <a:xfrm>
            <a:off x="457200" y="1190262"/>
            <a:ext cx="8382000" cy="5018949"/>
          </a:xfrm>
        </p:spPr>
        <p:txBody>
          <a:bodyPr>
            <a:normAutofit fontScale="92500" lnSpcReduction="10000"/>
          </a:bodyPr>
          <a:lstStyle/>
          <a:p>
            <a:r>
              <a:rPr lang="en-US" altLang="en-US" sz="2800" dirty="0">
                <a:solidFill>
                  <a:srgbClr val="0070C0"/>
                </a:solidFill>
                <a:latin typeface="Times New Roman" panose="02020603050405020304" pitchFamily="18" charset="0"/>
                <a:cs typeface="Times New Roman" panose="02020603050405020304" pitchFamily="18" charset="0"/>
              </a:rPr>
              <a:t>Information systems had to address a growing sphere of challenges. By the end of 1990s, networks are developed=&gt;computers were no longer tools only for technical specialists; they became integral parts of the work environment used by people at all levels of the organization</a:t>
            </a:r>
          </a:p>
          <a:p>
            <a:pPr lvl="1">
              <a:buFont typeface="Wingdings" panose="05000000000000000000" pitchFamily="2" charset="2"/>
              <a:buChar char="§"/>
            </a:pPr>
            <a:r>
              <a:rPr lang="en-US" altLang="en-US" sz="2800" dirty="0">
                <a:solidFill>
                  <a:srgbClr val="0070C0"/>
                </a:solidFill>
                <a:latin typeface="Times New Roman" panose="02020603050405020304" pitchFamily="18" charset="0"/>
                <a:cs typeface="Times New Roman" panose="02020603050405020304" pitchFamily="18" charset="0"/>
              </a:rPr>
              <a:t>Because of the expanded role of computers, organizations had more information available than ever before and organizational processes were increasingly enabled by computing technology. </a:t>
            </a:r>
            <a:r>
              <a:rPr lang="en-US" altLang="en-US" sz="2800" i="1" dirty="0">
                <a:solidFill>
                  <a:schemeClr val="tx1"/>
                </a:solidFill>
                <a:latin typeface="Times New Roman" panose="02020603050405020304" pitchFamily="18" charset="0"/>
                <a:cs typeface="Times New Roman" panose="02020603050405020304" pitchFamily="18" charset="0"/>
              </a:rPr>
              <a:t>The problems of managing information became extremely complex, and the challenges of making proper use of information and technology to support organizational efficiency and effectiveness became crucial issues</a:t>
            </a:r>
            <a:r>
              <a:rPr lang="en-US" altLang="en-US" sz="2800" dirty="0">
                <a:solidFill>
                  <a:srgbClr val="0070C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023870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12043</TotalTime>
  <Words>1846</Words>
  <Application>Microsoft Office PowerPoint</Application>
  <PresentationFormat>On-screen Show (4:3)</PresentationFormat>
  <Paragraphs>266</Paragraphs>
  <Slides>44</Slides>
  <Notes>14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Bookman Old Style</vt:lpstr>
      <vt:lpstr>Calibri</vt:lpstr>
      <vt:lpstr>Gill Sans MT</vt:lpstr>
      <vt:lpstr>Times New Roman</vt:lpstr>
      <vt:lpstr>Verdana</vt:lpstr>
      <vt:lpstr>Wingdings</vt:lpstr>
      <vt:lpstr>Wingdings 3</vt:lpstr>
      <vt:lpstr>Origin</vt:lpstr>
      <vt:lpstr>IT trends and Computing disciplines</vt:lpstr>
      <vt:lpstr>Contents</vt:lpstr>
      <vt:lpstr>The Disciplines of Computing</vt:lpstr>
      <vt:lpstr>The Landscape of Computing Disciplines</vt:lpstr>
      <vt:lpstr>Before the 1990s</vt:lpstr>
      <vt:lpstr>Before the 1990s</vt:lpstr>
      <vt:lpstr>Significant Developments of the 1990s</vt:lpstr>
      <vt:lpstr>Significant Developments of the 1990s</vt:lpstr>
      <vt:lpstr>Significant Developments of the 1990s</vt:lpstr>
      <vt:lpstr>Significant Developments of the 1990s</vt:lpstr>
      <vt:lpstr>After the 1990s</vt:lpstr>
      <vt:lpstr>After the 1990s</vt:lpstr>
      <vt:lpstr>The Major Computing Disciplines</vt:lpstr>
      <vt:lpstr>The Major Computing Disciplines</vt:lpstr>
      <vt:lpstr>The Major Computing Disciplines</vt:lpstr>
      <vt:lpstr>The Major Computing Disciplines</vt:lpstr>
      <vt:lpstr>The Major Computing Disciplines</vt:lpstr>
      <vt:lpstr>The Major Computing Disciplines</vt:lpstr>
      <vt:lpstr>The Major Computing Disciplines</vt:lpstr>
      <vt:lpstr>Contents</vt:lpstr>
      <vt:lpstr>Technology trends</vt:lpstr>
      <vt:lpstr>Technology trends</vt:lpstr>
      <vt:lpstr>Technology trends</vt:lpstr>
      <vt:lpstr>Digital Mesh</vt:lpstr>
      <vt:lpstr>Digital Mesh</vt:lpstr>
      <vt:lpstr>Digital Mesh</vt:lpstr>
      <vt:lpstr>Digital Mesh</vt:lpstr>
      <vt:lpstr>Digital Mesh</vt:lpstr>
      <vt:lpstr>Technology trends</vt:lpstr>
      <vt:lpstr>Smart machines</vt:lpstr>
      <vt:lpstr>Smart machines</vt:lpstr>
      <vt:lpstr>Smart machines</vt:lpstr>
      <vt:lpstr>Technology trends</vt:lpstr>
      <vt:lpstr>New IT Reality</vt:lpstr>
      <vt:lpstr>New IT Reality</vt:lpstr>
      <vt:lpstr>New IT Reality</vt:lpstr>
      <vt:lpstr>New IT Reality</vt:lpstr>
      <vt:lpstr>Technology trends</vt:lpstr>
      <vt:lpstr>Human resources</vt:lpstr>
      <vt:lpstr>Work areas</vt:lpstr>
      <vt:lpstr>Typical IT Jobs</vt:lpstr>
      <vt:lpstr>Industry 4.0 and the fourth industrial revolution (4IR)</vt:lpstr>
      <vt:lpstr>Industry 4.0 and the fourth industrial revolution (4IR)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Định hướng nghề nghiệp trong CNTT</dc:title>
  <dc:creator>XPS 13</dc:creator>
  <cp:lastModifiedBy>Hieu Huynh</cp:lastModifiedBy>
  <cp:revision>133</cp:revision>
  <dcterms:created xsi:type="dcterms:W3CDTF">2016-04-13T03:17:24Z</dcterms:created>
  <dcterms:modified xsi:type="dcterms:W3CDTF">2018-10-11T08:35:24Z</dcterms:modified>
</cp:coreProperties>
</file>